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4"/>
  </p:notesMasterIdLst>
  <p:handoutMasterIdLst>
    <p:handoutMasterId r:id="rId25"/>
  </p:handoutMasterIdLst>
  <p:sldIdLst>
    <p:sldId id="486" r:id="rId5"/>
    <p:sldId id="487" r:id="rId6"/>
    <p:sldId id="462" r:id="rId7"/>
    <p:sldId id="480" r:id="rId8"/>
    <p:sldId id="479" r:id="rId9"/>
    <p:sldId id="491" r:id="rId10"/>
    <p:sldId id="481" r:id="rId11"/>
    <p:sldId id="482" r:id="rId12"/>
    <p:sldId id="483" r:id="rId13"/>
    <p:sldId id="484" r:id="rId14"/>
    <p:sldId id="485" r:id="rId15"/>
    <p:sldId id="475" r:id="rId16"/>
    <p:sldId id="477" r:id="rId17"/>
    <p:sldId id="478" r:id="rId18"/>
    <p:sldId id="488" r:id="rId19"/>
    <p:sldId id="489" r:id="rId20"/>
    <p:sldId id="476" r:id="rId21"/>
    <p:sldId id="490" r:id="rId22"/>
    <p:sldId id="493" r:id="rId23"/>
  </p:sldIdLst>
  <p:sldSz cx="9144000" cy="5143500" type="screen16x9"/>
  <p:notesSz cx="6735763" cy="9866313"/>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mieke Veen" initials="AV" lastIdx="14" clrIdx="0">
    <p:extLst>
      <p:ext uri="{19B8F6BF-5375-455C-9EA6-DF929625EA0E}">
        <p15:presenceInfo xmlns:p15="http://schemas.microsoft.com/office/powerpoint/2012/main" userId="S::veen@nictiz.nl::023e21a8-3b7f-4ef9-9b47-6e700b4f7173" providerId="AD"/>
      </p:ext>
    </p:extLst>
  </p:cmAuthor>
  <p:cmAuthor id="2" name="Sebastiaan Knipscheer" initials="SK" lastIdx="7" clrIdx="1">
    <p:extLst>
      <p:ext uri="{19B8F6BF-5375-455C-9EA6-DF929625EA0E}">
        <p15:presenceInfo xmlns:p15="http://schemas.microsoft.com/office/powerpoint/2012/main" userId="S::sebastiaan.knipscheer@sbr-wonen.nl::7cd25a6a-4b24-4893-9ff6-ea022dd5cd43" providerId="AD"/>
      </p:ext>
    </p:extLst>
  </p:cmAuthor>
  <p:cmAuthor id="3" name="Jane Kalka" initials="JK" lastIdx="7" clrIdx="2">
    <p:extLst>
      <p:ext uri="{19B8F6BF-5375-455C-9EA6-DF929625EA0E}">
        <p15:presenceInfo xmlns:p15="http://schemas.microsoft.com/office/powerpoint/2012/main" userId="Jane Kalka" providerId="None"/>
      </p:ext>
    </p:extLst>
  </p:cmAuthor>
  <p:cmAuthor id="4" name="Yassine Lammouy" initials="YL" lastIdx="1" clrIdx="3">
    <p:extLst>
      <p:ext uri="{19B8F6BF-5375-455C-9EA6-DF929625EA0E}">
        <p15:presenceInfo xmlns:p15="http://schemas.microsoft.com/office/powerpoint/2012/main" userId="3fb924b7926171a4" providerId="Windows Live"/>
      </p:ext>
    </p:extLst>
  </p:cmAuthor>
  <p:cmAuthor id="5" name="Paul van Deurzen" initials="PvD" lastIdx="2" clrIdx="4">
    <p:extLst>
      <p:ext uri="{19B8F6BF-5375-455C-9EA6-DF929625EA0E}">
        <p15:presenceInfo xmlns:p15="http://schemas.microsoft.com/office/powerpoint/2012/main" userId="S::paul.vandeurzen@sbr-wonen.nl::ed43deea-b5c0-496c-bbfb-be96d090ea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09E"/>
    <a:srgbClr val="46C5C8"/>
    <a:srgbClr val="DA5922"/>
    <a:srgbClr val="B7DFE3"/>
    <a:srgbClr val="4E3919"/>
    <a:srgbClr val="4E391C"/>
    <a:srgbClr val="4E0000"/>
    <a:srgbClr val="469587"/>
    <a:srgbClr val="AEA997"/>
    <a:srgbClr val="A68D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6" autoAdjust="0"/>
  </p:normalViewPr>
  <p:slideViewPr>
    <p:cSldViewPr snapToGrid="0">
      <p:cViewPr varScale="1">
        <p:scale>
          <a:sx n="142" d="100"/>
          <a:sy n="142" d="100"/>
        </p:scale>
        <p:origin x="714" y="120"/>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0706695-D18E-524F-9C06-56A25B5828C9}"/>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5220E3D-E7E7-924F-B125-032E0EB4346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FABEDEEC-7C22-8243-8199-6CF364EE72DC}" type="datetimeFigureOut">
              <a:rPr lang="nl-NL" smtClean="0"/>
              <a:t>21-3-2023</a:t>
            </a:fld>
            <a:endParaRPr lang="nl-NL"/>
          </a:p>
        </p:txBody>
      </p:sp>
      <p:sp>
        <p:nvSpPr>
          <p:cNvPr id="4" name="Tijdelijke aanduiding voor voettekst 3">
            <a:extLst>
              <a:ext uri="{FF2B5EF4-FFF2-40B4-BE49-F238E27FC236}">
                <a16:creationId xmlns:a16="http://schemas.microsoft.com/office/drawing/2014/main" id="{F4FC37DE-1125-4B4D-8265-149067472D26}"/>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r>
              <a:rPr lang="nl-NL"/>
              <a:t>https://www.xbrl.org/Specification/XBRL-2.1/REC-2003-12-31/XBRL-2.1-REC-2003-12-31+corrected-errata-2013-02-20.html#_4.7</a:t>
            </a:r>
          </a:p>
        </p:txBody>
      </p:sp>
      <p:sp>
        <p:nvSpPr>
          <p:cNvPr id="5" name="Tijdelijke aanduiding voor dianummer 4">
            <a:extLst>
              <a:ext uri="{FF2B5EF4-FFF2-40B4-BE49-F238E27FC236}">
                <a16:creationId xmlns:a16="http://schemas.microsoft.com/office/drawing/2014/main" id="{C162C3DD-48F3-B849-9244-647617BCB209}"/>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843A514-A568-554B-A01E-E76E25591150}" type="slidenum">
              <a:rPr lang="nl-NL" smtClean="0"/>
              <a:t>‹nr.›</a:t>
            </a:fld>
            <a:endParaRPr lang="nl-NL"/>
          </a:p>
        </p:txBody>
      </p:sp>
    </p:spTree>
    <p:extLst>
      <p:ext uri="{BB962C8B-B14F-4D97-AF65-F5344CB8AC3E}">
        <p14:creationId xmlns:p14="http://schemas.microsoft.com/office/powerpoint/2010/main" val="6553715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32E2AB8-85FE-41AD-BA02-3D90F7213BDC}" type="datetimeFigureOut">
              <a:rPr lang="nl-NL" smtClean="0"/>
              <a:pPr/>
              <a:t>21-3-2023</a:t>
            </a:fld>
            <a:endParaRPr lang="nl-NL"/>
          </a:p>
        </p:txBody>
      </p:sp>
      <p:sp>
        <p:nvSpPr>
          <p:cNvPr id="4" name="Tijdelijke aanduiding voor dia-afbeelding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r>
              <a:rPr lang="nl-NL"/>
              <a:t>https://www.xbrl.org/Specification/XBRL-2.1/REC-2003-12-31/XBRL-2.1-REC-2003-12-31+corrected-errata-2013-02-20.html#_4.7</a:t>
            </a:r>
          </a:p>
        </p:txBody>
      </p:sp>
      <p:sp>
        <p:nvSpPr>
          <p:cNvPr id="7" name="Tijdelijke aanduiding voor dia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5FAEAAE-55E1-4C52-B526-1F2BBA63D0DC}" type="slidenum">
              <a:rPr lang="nl-NL" smtClean="0"/>
              <a:pPr/>
              <a:t>‹nr.›</a:t>
            </a:fld>
            <a:endParaRPr lang="nl-NL"/>
          </a:p>
        </p:txBody>
      </p:sp>
    </p:spTree>
    <p:extLst>
      <p:ext uri="{BB962C8B-B14F-4D97-AF65-F5344CB8AC3E}">
        <p14:creationId xmlns:p14="http://schemas.microsoft.com/office/powerpoint/2010/main" val="4387014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5FAEAAE-55E1-4C52-B526-1F2BBA63D0DC}" type="slidenum">
              <a:rPr lang="nl-NL" smtClean="0"/>
              <a:pPr/>
              <a:t>1</a:t>
            </a:fld>
            <a:endParaRPr lang="nl-NL"/>
          </a:p>
        </p:txBody>
      </p:sp>
    </p:spTree>
    <p:extLst>
      <p:ext uri="{BB962C8B-B14F-4D97-AF65-F5344CB8AC3E}">
        <p14:creationId xmlns:p14="http://schemas.microsoft.com/office/powerpoint/2010/main" val="126696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5 min</a:t>
            </a:r>
          </a:p>
        </p:txBody>
      </p:sp>
      <p:sp>
        <p:nvSpPr>
          <p:cNvPr id="4" name="Tijdelijke aanduiding voor dianummer 3"/>
          <p:cNvSpPr>
            <a:spLocks noGrp="1"/>
          </p:cNvSpPr>
          <p:nvPr>
            <p:ph type="sldNum" sz="quarter" idx="5"/>
          </p:nvPr>
        </p:nvSpPr>
        <p:spPr/>
        <p:txBody>
          <a:bodyPr/>
          <a:lstStyle/>
          <a:p>
            <a:fld id="{95FAEAAE-55E1-4C52-B526-1F2BBA63D0DC}" type="slidenum">
              <a:rPr lang="nl-NL" smtClean="0"/>
              <a:pPr/>
              <a:t>2</a:t>
            </a:fld>
            <a:endParaRPr lang="nl-NL"/>
          </a:p>
        </p:txBody>
      </p:sp>
    </p:spTree>
    <p:extLst>
      <p:ext uri="{BB962C8B-B14F-4D97-AF65-F5344CB8AC3E}">
        <p14:creationId xmlns:p14="http://schemas.microsoft.com/office/powerpoint/2010/main" val="17982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Datakwaliteit rechtmatigheid naar voren gehaald om de corporaties minder te belasten, werkelijke rechtmatigheidsbeoordeling later in het jaar</a:t>
            </a:r>
          </a:p>
          <a:p>
            <a:pPr marL="171450" indent="-171450">
              <a:buFontTx/>
              <a:buChar char="-"/>
            </a:pPr>
            <a:r>
              <a:rPr lang="nl-NL" dirty="0"/>
              <a:t>Niet gedetailleerd ingaan op onderdelen gezien de tijd</a:t>
            </a:r>
          </a:p>
          <a:p>
            <a:pPr marL="171450" indent="-171450">
              <a:buFontTx/>
              <a:buChar char="-"/>
            </a:pPr>
            <a:r>
              <a:rPr lang="nl-NL" dirty="0"/>
              <a:t>Onderscheid rechtmatigheid door toezicht en onderdelen </a:t>
            </a:r>
            <a:r>
              <a:rPr lang="nl-NL" dirty="0" err="1"/>
              <a:t>dVi</a:t>
            </a:r>
            <a:endParaRPr lang="nl-NL" dirty="0"/>
          </a:p>
          <a:p>
            <a:pPr marL="171450" indent="-171450">
              <a:buFontTx/>
              <a:buChar char="-"/>
            </a:pPr>
            <a:r>
              <a:rPr lang="nl-NL" dirty="0"/>
              <a:t>Met uitzondering van wet en regelgevingsvragen en </a:t>
            </a:r>
            <a:r>
              <a:rPr lang="nl-NL" dirty="0" err="1"/>
              <a:t>Wnt</a:t>
            </a:r>
            <a:r>
              <a:rPr lang="nl-NL" dirty="0"/>
              <a:t> zijn het berekeningen</a:t>
            </a:r>
          </a:p>
        </p:txBody>
      </p:sp>
      <p:sp>
        <p:nvSpPr>
          <p:cNvPr id="4" name="Tijdelijke aanduiding voor voettekst 3"/>
          <p:cNvSpPr>
            <a:spLocks noGrp="1"/>
          </p:cNvSpPr>
          <p:nvPr>
            <p:ph type="ftr" sz="quarter" idx="4"/>
          </p:nvPr>
        </p:nvSpPr>
        <p:spPr/>
        <p:txBody>
          <a:bodyPr/>
          <a:lstStyle/>
          <a:p>
            <a:r>
              <a:rPr lang="nl-NL"/>
              <a:t>https://www.xbrl.org/Specification/XBRL-2.1/REC-2003-12-31/XBRL-2.1-REC-2003-12-31+corrected-errata-2013-02-20.html#_4.7</a:t>
            </a:r>
          </a:p>
        </p:txBody>
      </p:sp>
      <p:sp>
        <p:nvSpPr>
          <p:cNvPr id="5" name="Tijdelijke aanduiding voor dianummer 4"/>
          <p:cNvSpPr>
            <a:spLocks noGrp="1"/>
          </p:cNvSpPr>
          <p:nvPr>
            <p:ph type="sldNum" sz="quarter" idx="5"/>
          </p:nvPr>
        </p:nvSpPr>
        <p:spPr/>
        <p:txBody>
          <a:bodyPr/>
          <a:lstStyle/>
          <a:p>
            <a:fld id="{95FAEAAE-55E1-4C52-B526-1F2BBA63D0DC}" type="slidenum">
              <a:rPr lang="nl-NL" smtClean="0"/>
              <a:pPr/>
              <a:t>12</a:t>
            </a:fld>
            <a:endParaRPr lang="nl-NL"/>
          </a:p>
        </p:txBody>
      </p:sp>
    </p:spTree>
    <p:extLst>
      <p:ext uri="{BB962C8B-B14F-4D97-AF65-F5344CB8AC3E}">
        <p14:creationId xmlns:p14="http://schemas.microsoft.com/office/powerpoint/2010/main" val="295476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Wijzigingen staan ook op website </a:t>
            </a:r>
            <a:r>
              <a:rPr lang="nl-NL" dirty="0" err="1"/>
              <a:t>sbr-wonen</a:t>
            </a:r>
            <a:endParaRPr lang="nl-NL" dirty="0"/>
          </a:p>
        </p:txBody>
      </p:sp>
      <p:sp>
        <p:nvSpPr>
          <p:cNvPr id="4" name="Tijdelijke aanduiding voor voettekst 3"/>
          <p:cNvSpPr>
            <a:spLocks noGrp="1"/>
          </p:cNvSpPr>
          <p:nvPr>
            <p:ph type="ftr" sz="quarter" idx="4"/>
          </p:nvPr>
        </p:nvSpPr>
        <p:spPr/>
        <p:txBody>
          <a:bodyPr/>
          <a:lstStyle/>
          <a:p>
            <a:r>
              <a:rPr lang="nl-NL"/>
              <a:t>https://www.xbrl.org/Specification/XBRL-2.1/REC-2003-12-31/XBRL-2.1-REC-2003-12-31+corrected-errata-2013-02-20.html#_4.7</a:t>
            </a:r>
          </a:p>
        </p:txBody>
      </p:sp>
      <p:sp>
        <p:nvSpPr>
          <p:cNvPr id="5" name="Tijdelijke aanduiding voor dianummer 4"/>
          <p:cNvSpPr>
            <a:spLocks noGrp="1"/>
          </p:cNvSpPr>
          <p:nvPr>
            <p:ph type="sldNum" sz="quarter" idx="5"/>
          </p:nvPr>
        </p:nvSpPr>
        <p:spPr/>
        <p:txBody>
          <a:bodyPr/>
          <a:lstStyle/>
          <a:p>
            <a:fld id="{95FAEAAE-55E1-4C52-B526-1F2BBA63D0DC}" type="slidenum">
              <a:rPr lang="nl-NL" smtClean="0"/>
              <a:pPr/>
              <a:t>13</a:t>
            </a:fld>
            <a:endParaRPr lang="nl-NL"/>
          </a:p>
        </p:txBody>
      </p:sp>
    </p:spTree>
    <p:extLst>
      <p:ext uri="{BB962C8B-B14F-4D97-AF65-F5344CB8AC3E}">
        <p14:creationId xmlns:p14="http://schemas.microsoft.com/office/powerpoint/2010/main" val="412562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Navragen of beeld wordt herkend? Eventueel suggesties? Of vragen</a:t>
            </a:r>
          </a:p>
        </p:txBody>
      </p:sp>
      <p:sp>
        <p:nvSpPr>
          <p:cNvPr id="4" name="Tijdelijke aanduiding voor voettekst 3"/>
          <p:cNvSpPr>
            <a:spLocks noGrp="1"/>
          </p:cNvSpPr>
          <p:nvPr>
            <p:ph type="ftr" sz="quarter" idx="4"/>
          </p:nvPr>
        </p:nvSpPr>
        <p:spPr/>
        <p:txBody>
          <a:bodyPr/>
          <a:lstStyle/>
          <a:p>
            <a:r>
              <a:rPr lang="nl-NL"/>
              <a:t>https://www.xbrl.org/Specification/XBRL-2.1/REC-2003-12-31/XBRL-2.1-REC-2003-12-31+corrected-errata-2013-02-20.html#_4.7</a:t>
            </a:r>
          </a:p>
        </p:txBody>
      </p:sp>
      <p:sp>
        <p:nvSpPr>
          <p:cNvPr id="5" name="Tijdelijke aanduiding voor dianummer 4"/>
          <p:cNvSpPr>
            <a:spLocks noGrp="1"/>
          </p:cNvSpPr>
          <p:nvPr>
            <p:ph type="sldNum" sz="quarter" idx="5"/>
          </p:nvPr>
        </p:nvSpPr>
        <p:spPr/>
        <p:txBody>
          <a:bodyPr/>
          <a:lstStyle/>
          <a:p>
            <a:fld id="{95FAEAAE-55E1-4C52-B526-1F2BBA63D0DC}" type="slidenum">
              <a:rPr lang="nl-NL" smtClean="0"/>
              <a:pPr/>
              <a:t>14</a:t>
            </a:fld>
            <a:endParaRPr lang="nl-NL"/>
          </a:p>
        </p:txBody>
      </p:sp>
    </p:spTree>
    <p:extLst>
      <p:ext uri="{BB962C8B-B14F-4D97-AF65-F5344CB8AC3E}">
        <p14:creationId xmlns:p14="http://schemas.microsoft.com/office/powerpoint/2010/main" val="169405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https://www.xbrl.org/Specification/XBRL-2.1/REC-2003-12-31/XBRL-2.1-REC-2003-12-31+corrected-errata-2013-02-20.html#_4.7</a:t>
            </a:r>
          </a:p>
        </p:txBody>
      </p:sp>
      <p:sp>
        <p:nvSpPr>
          <p:cNvPr id="5" name="Tijdelijke aanduiding voor dianummer 4"/>
          <p:cNvSpPr>
            <a:spLocks noGrp="1"/>
          </p:cNvSpPr>
          <p:nvPr>
            <p:ph type="sldNum" sz="quarter" idx="5"/>
          </p:nvPr>
        </p:nvSpPr>
        <p:spPr/>
        <p:txBody>
          <a:bodyPr/>
          <a:lstStyle/>
          <a:p>
            <a:fld id="{95FAEAAE-55E1-4C52-B526-1F2BBA63D0DC}" type="slidenum">
              <a:rPr lang="nl-NL" smtClean="0"/>
              <a:pPr/>
              <a:t>15</a:t>
            </a:fld>
            <a:endParaRPr lang="nl-NL"/>
          </a:p>
        </p:txBody>
      </p:sp>
    </p:spTree>
    <p:extLst>
      <p:ext uri="{BB962C8B-B14F-4D97-AF65-F5344CB8AC3E}">
        <p14:creationId xmlns:p14="http://schemas.microsoft.com/office/powerpoint/2010/main" val="192588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https://www.xbrl.org/Specification/XBRL-2.1/REC-2003-12-31/XBRL-2.1-REC-2003-12-31+corrected-errata-2013-02-20.html#_4.7</a:t>
            </a:r>
          </a:p>
        </p:txBody>
      </p:sp>
      <p:sp>
        <p:nvSpPr>
          <p:cNvPr id="5" name="Tijdelijke aanduiding voor dianummer 4"/>
          <p:cNvSpPr>
            <a:spLocks noGrp="1"/>
          </p:cNvSpPr>
          <p:nvPr>
            <p:ph type="sldNum" sz="quarter" idx="5"/>
          </p:nvPr>
        </p:nvSpPr>
        <p:spPr/>
        <p:txBody>
          <a:bodyPr/>
          <a:lstStyle/>
          <a:p>
            <a:fld id="{95FAEAAE-55E1-4C52-B526-1F2BBA63D0DC}" type="slidenum">
              <a:rPr lang="nl-NL" smtClean="0"/>
              <a:pPr/>
              <a:t>16</a:t>
            </a:fld>
            <a:endParaRPr lang="nl-NL"/>
          </a:p>
        </p:txBody>
      </p:sp>
    </p:spTree>
    <p:extLst>
      <p:ext uri="{BB962C8B-B14F-4D97-AF65-F5344CB8AC3E}">
        <p14:creationId xmlns:p14="http://schemas.microsoft.com/office/powerpoint/2010/main" val="156011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5 min</a:t>
            </a:r>
          </a:p>
        </p:txBody>
      </p:sp>
      <p:sp>
        <p:nvSpPr>
          <p:cNvPr id="4" name="Tijdelijke aanduiding voor dianummer 3"/>
          <p:cNvSpPr>
            <a:spLocks noGrp="1"/>
          </p:cNvSpPr>
          <p:nvPr>
            <p:ph type="sldNum" sz="quarter" idx="5"/>
          </p:nvPr>
        </p:nvSpPr>
        <p:spPr/>
        <p:txBody>
          <a:bodyPr/>
          <a:lstStyle/>
          <a:p>
            <a:fld id="{95FAEAAE-55E1-4C52-B526-1F2BBA63D0DC}" type="slidenum">
              <a:rPr lang="nl-NL" smtClean="0"/>
              <a:pPr/>
              <a:t>19</a:t>
            </a:fld>
            <a:endParaRPr lang="nl-NL"/>
          </a:p>
        </p:txBody>
      </p:sp>
    </p:spTree>
    <p:extLst>
      <p:ext uri="{BB962C8B-B14F-4D97-AF65-F5344CB8AC3E}">
        <p14:creationId xmlns:p14="http://schemas.microsoft.com/office/powerpoint/2010/main" val="1223700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0" name="Afbeelding 19">
            <a:extLst>
              <a:ext uri="{FF2B5EF4-FFF2-40B4-BE49-F238E27FC236}">
                <a16:creationId xmlns:a16="http://schemas.microsoft.com/office/drawing/2014/main" id="{7194C1E8-B86A-3C4D-B4A6-825BE9027C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75" t="-243" r="5457" b="243"/>
          <a:stretch/>
        </p:blipFill>
        <p:spPr>
          <a:xfrm>
            <a:off x="5367034" y="-8220"/>
            <a:ext cx="4434951" cy="5143500"/>
          </a:xfrm>
          <a:prstGeom prst="rect">
            <a:avLst/>
          </a:prstGeom>
        </p:spPr>
      </p:pic>
      <p:pic>
        <p:nvPicPr>
          <p:cNvPr id="15" name="Afbeelding 14">
            <a:extLst>
              <a:ext uri="{FF2B5EF4-FFF2-40B4-BE49-F238E27FC236}">
                <a16:creationId xmlns:a16="http://schemas.microsoft.com/office/drawing/2014/main" id="{6F7BC621-8B9E-7041-B37C-F026450FB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3708" y="184853"/>
            <a:ext cx="2517841" cy="1781350"/>
          </a:xfrm>
          <a:prstGeom prst="rect">
            <a:avLst/>
          </a:prstGeom>
        </p:spPr>
      </p:pic>
      <p:pic>
        <p:nvPicPr>
          <p:cNvPr id="17" name="Afbeelding 16">
            <a:extLst>
              <a:ext uri="{FF2B5EF4-FFF2-40B4-BE49-F238E27FC236}">
                <a16:creationId xmlns:a16="http://schemas.microsoft.com/office/drawing/2014/main" id="{A43C3BD9-B5B5-304B-9F96-D975002D34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901196">
            <a:off x="-2712338" y="455920"/>
            <a:ext cx="5029249" cy="3558149"/>
          </a:xfrm>
          <a:prstGeom prst="rect">
            <a:avLst/>
          </a:prstGeom>
        </p:spPr>
      </p:pic>
      <p:pic>
        <p:nvPicPr>
          <p:cNvPr id="18" name="Afbeelding 17">
            <a:extLst>
              <a:ext uri="{FF2B5EF4-FFF2-40B4-BE49-F238E27FC236}">
                <a16:creationId xmlns:a16="http://schemas.microsoft.com/office/drawing/2014/main" id="{5A3EAEEA-32A2-154D-8391-002D18030E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12834" y="1670913"/>
            <a:ext cx="4333291" cy="4173068"/>
          </a:xfrm>
          <a:prstGeom prst="rect">
            <a:avLst/>
          </a:prstGeom>
        </p:spPr>
      </p:pic>
      <p:sp>
        <p:nvSpPr>
          <p:cNvPr id="22" name="Tijdelijke aanduiding voor tekst 2">
            <a:extLst>
              <a:ext uri="{FF2B5EF4-FFF2-40B4-BE49-F238E27FC236}">
                <a16:creationId xmlns:a16="http://schemas.microsoft.com/office/drawing/2014/main" id="{C899F286-5EFE-B348-B8E3-9A10C7A33FF7}"/>
              </a:ext>
            </a:extLst>
          </p:cNvPr>
          <p:cNvSpPr>
            <a:spLocks noGrp="1"/>
          </p:cNvSpPr>
          <p:nvPr>
            <p:ph type="body" sz="quarter" idx="10"/>
          </p:nvPr>
        </p:nvSpPr>
        <p:spPr>
          <a:xfrm>
            <a:off x="1136678" y="2166150"/>
            <a:ext cx="4230356" cy="781010"/>
          </a:xfrm>
          <a:prstGeom prst="rect">
            <a:avLst/>
          </a:prstGeom>
        </p:spPr>
        <p:txBody>
          <a:bodyPr bIns="0" anchor="b" anchorCtr="0"/>
          <a:lstStyle>
            <a:lvl1pPr algn="l">
              <a:lnSpc>
                <a:spcPct val="100000"/>
              </a:lnSpc>
              <a:defRPr sz="2500">
                <a:ln>
                  <a:noFill/>
                </a:ln>
                <a:solidFill>
                  <a:srgbClr val="12909E"/>
                </a:solidFill>
              </a:defRPr>
            </a:lvl1pPr>
          </a:lstStyle>
          <a:p>
            <a:pPr lvl="0"/>
            <a:r>
              <a:rPr lang="nl-NL" sz="2800"/>
              <a:t>Tekststijl van het model bewerken</a:t>
            </a:r>
          </a:p>
        </p:txBody>
      </p:sp>
      <p:sp>
        <p:nvSpPr>
          <p:cNvPr id="23" name="Tijdelijke aanduiding voor tekst 2">
            <a:extLst>
              <a:ext uri="{FF2B5EF4-FFF2-40B4-BE49-F238E27FC236}">
                <a16:creationId xmlns:a16="http://schemas.microsoft.com/office/drawing/2014/main" id="{EBAFC536-484D-C44E-A5B4-25040D137132}"/>
              </a:ext>
            </a:extLst>
          </p:cNvPr>
          <p:cNvSpPr>
            <a:spLocks noGrp="1"/>
          </p:cNvSpPr>
          <p:nvPr>
            <p:ph type="body" sz="quarter" idx="11" hasCustomPrompt="1"/>
          </p:nvPr>
        </p:nvSpPr>
        <p:spPr>
          <a:xfrm>
            <a:off x="1136678" y="2947160"/>
            <a:ext cx="4230356" cy="348339"/>
          </a:xfrm>
          <a:prstGeom prst="rect">
            <a:avLst/>
          </a:prstGeom>
        </p:spPr>
        <p:txBody>
          <a:bodyPr bIns="0" anchor="b" anchorCtr="0"/>
          <a:lstStyle>
            <a:lvl1pPr algn="l">
              <a:lnSpc>
                <a:spcPct val="100000"/>
              </a:lnSpc>
              <a:defRPr sz="1800">
                <a:ln>
                  <a:noFill/>
                </a:ln>
                <a:solidFill>
                  <a:srgbClr val="DA5922"/>
                </a:solidFill>
              </a:defRPr>
            </a:lvl1pPr>
          </a:lstStyle>
          <a:p>
            <a:pPr lvl="0"/>
            <a:r>
              <a:rPr lang="nl-NL"/>
              <a:t>Subtitel</a:t>
            </a:r>
          </a:p>
        </p:txBody>
      </p:sp>
    </p:spTree>
    <p:extLst>
      <p:ext uri="{BB962C8B-B14F-4D97-AF65-F5344CB8AC3E}">
        <p14:creationId xmlns:p14="http://schemas.microsoft.com/office/powerpoint/2010/main" val="426479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Tijdelijke aanduiding voor afbeelding 4">
            <a:extLst>
              <a:ext uri="{FF2B5EF4-FFF2-40B4-BE49-F238E27FC236}">
                <a16:creationId xmlns:a16="http://schemas.microsoft.com/office/drawing/2014/main" id="{4BE3D40E-1BA6-4D4C-9DB7-5F2E496B113A}"/>
              </a:ext>
            </a:extLst>
          </p:cNvPr>
          <p:cNvSpPr>
            <a:spLocks noGrp="1"/>
          </p:cNvSpPr>
          <p:nvPr>
            <p:ph type="pic" sz="quarter" idx="10"/>
          </p:nvPr>
        </p:nvSpPr>
        <p:spPr>
          <a:xfrm>
            <a:off x="6828312" y="0"/>
            <a:ext cx="2315687" cy="5143500"/>
          </a:xfrm>
          <a:prstGeom prst="rect">
            <a:avLst/>
          </a:prstGeom>
          <a:solidFill>
            <a:schemeClr val="bg1">
              <a:lumMod val="95000"/>
            </a:schemeClr>
          </a:solidFill>
        </p:spPr>
        <p:txBody>
          <a:bodyPr/>
          <a:lstStyle>
            <a:lvl1pPr algn="ctr">
              <a:defRPr/>
            </a:lvl1pPr>
          </a:lstStyle>
          <a:p>
            <a:endParaRPr lang="nl-NL"/>
          </a:p>
          <a:p>
            <a:endParaRPr lang="nl-NL"/>
          </a:p>
        </p:txBody>
      </p:sp>
      <p:pic>
        <p:nvPicPr>
          <p:cNvPr id="7" name="Afbeelding 6">
            <a:extLst>
              <a:ext uri="{FF2B5EF4-FFF2-40B4-BE49-F238E27FC236}">
                <a16:creationId xmlns:a16="http://schemas.microsoft.com/office/drawing/2014/main" id="{B0B2C295-F087-9944-9211-8573152188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699040">
            <a:off x="-704843" y="3674163"/>
            <a:ext cx="1732845" cy="1668773"/>
          </a:xfrm>
          <a:prstGeom prst="rect">
            <a:avLst/>
          </a:prstGeom>
        </p:spPr>
      </p:pic>
    </p:spTree>
    <p:extLst>
      <p:ext uri="{BB962C8B-B14F-4D97-AF65-F5344CB8AC3E}">
        <p14:creationId xmlns:p14="http://schemas.microsoft.com/office/powerpoint/2010/main" val="405789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45CF9A8-818D-4AFD-96E3-584D07423B8E}"/>
              </a:ext>
            </a:extLst>
          </p:cNvPr>
          <p:cNvSpPr>
            <a:spLocks noGrp="1"/>
          </p:cNvSpPr>
          <p:nvPr>
            <p:ph type="body" sz="quarter" idx="11" hasCustomPrompt="1"/>
          </p:nvPr>
        </p:nvSpPr>
        <p:spPr>
          <a:xfrm>
            <a:off x="1067988" y="1429478"/>
            <a:ext cx="7280275" cy="3113088"/>
          </a:xfrm>
          <a:prstGeom prst="rect">
            <a:avLst/>
          </a:prstGeom>
        </p:spPr>
        <p:txBody>
          <a:bodyPr/>
          <a:lstStyle>
            <a:lvl1pPr marL="285750" indent="-285750">
              <a:lnSpc>
                <a:spcPts val="2200"/>
              </a:lnSpc>
              <a:spcBef>
                <a:spcPts val="0"/>
              </a:spcBef>
              <a:buClr>
                <a:srgbClr val="12909E"/>
              </a:buClr>
              <a:buSzPct val="80000"/>
              <a:buFont typeface="Arial" panose="020B0604020202020204" pitchFamily="34" charset="0"/>
              <a:buChar char="•"/>
              <a:defRPr lang="nl-NL" sz="1600" kern="1200" dirty="0">
                <a:solidFill>
                  <a:srgbClr val="4E3919"/>
                </a:solidFill>
                <a:latin typeface="+mn-lt"/>
                <a:ea typeface="+mn-ea"/>
                <a:cs typeface="+mn-cs"/>
              </a:defRPr>
            </a:lvl1pPr>
            <a:lvl2pPr marL="742950" indent="-285750">
              <a:buClr>
                <a:schemeClr val="bg2"/>
              </a:buClr>
              <a:buFont typeface="Arial" panose="020B0604020202020204" pitchFamily="34" charset="0"/>
              <a:buChar char="•"/>
              <a:defRPr sz="1600"/>
            </a:lvl2pPr>
            <a:lvl3pPr marL="1200150" indent="-285750">
              <a:buClr>
                <a:schemeClr val="bg2"/>
              </a:buClr>
              <a:buFont typeface="Arial" panose="020B0604020202020204" pitchFamily="34" charset="0"/>
              <a:buChar char="•"/>
              <a:defRPr sz="1400" baseline="0"/>
            </a:lvl3pPr>
          </a:lstStyle>
          <a:p>
            <a:pPr lvl="0"/>
            <a:r>
              <a:rPr lang="nl-NL"/>
              <a:t>Tekststijl van het model bewerken</a:t>
            </a:r>
          </a:p>
          <a:p>
            <a:pPr lvl="1"/>
            <a:r>
              <a:rPr lang="nl-NL"/>
              <a:t>Tweede niveau</a:t>
            </a:r>
          </a:p>
          <a:p>
            <a:pPr lvl="2"/>
            <a:r>
              <a:rPr lang="nl-NL"/>
              <a:t>Derde niveau</a:t>
            </a:r>
          </a:p>
          <a:p>
            <a:pPr lvl="2"/>
            <a:endParaRPr lang="nl-NL"/>
          </a:p>
          <a:p>
            <a:pPr lvl="0"/>
            <a:endParaRPr lang="nl-NL"/>
          </a:p>
          <a:p>
            <a:pPr lvl="0"/>
            <a:endParaRPr lang="nl-NL"/>
          </a:p>
        </p:txBody>
      </p:sp>
      <p:sp>
        <p:nvSpPr>
          <p:cNvPr id="11" name="Tijdelijke aanduiding voor dianummer 5"/>
          <p:cNvSpPr>
            <a:spLocks noGrp="1"/>
          </p:cNvSpPr>
          <p:nvPr>
            <p:ph type="sldNum" sz="quarter" idx="4"/>
          </p:nvPr>
        </p:nvSpPr>
        <p:spPr>
          <a:xfrm>
            <a:off x="39263" y="4767263"/>
            <a:ext cx="905282" cy="274637"/>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E2B31B4C-7603-4B64-B75B-BC1B77CA78AB}" type="slidenum">
              <a:rPr lang="nl-NL" smtClean="0"/>
              <a:pPr/>
              <a:t>‹nr.›</a:t>
            </a:fld>
            <a:endParaRPr lang="nl-NL"/>
          </a:p>
        </p:txBody>
      </p:sp>
      <p:pic>
        <p:nvPicPr>
          <p:cNvPr id="7" name="Afbeelding 6">
            <a:extLst>
              <a:ext uri="{FF2B5EF4-FFF2-40B4-BE49-F238E27FC236}">
                <a16:creationId xmlns:a16="http://schemas.microsoft.com/office/drawing/2014/main" id="{3C4E7F8A-A0BC-CA45-A1B5-C67455719E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8836" y="3822604"/>
            <a:ext cx="1732845" cy="1668773"/>
          </a:xfrm>
          <a:prstGeom prst="rect">
            <a:avLst/>
          </a:prstGeom>
        </p:spPr>
      </p:pic>
      <p:sp>
        <p:nvSpPr>
          <p:cNvPr id="10" name="Titel 9">
            <a:extLst>
              <a:ext uri="{FF2B5EF4-FFF2-40B4-BE49-F238E27FC236}">
                <a16:creationId xmlns:a16="http://schemas.microsoft.com/office/drawing/2014/main" id="{93194ED2-F60C-1449-817B-7CC8119019BD}"/>
              </a:ext>
            </a:extLst>
          </p:cNvPr>
          <p:cNvSpPr>
            <a:spLocks noGrp="1"/>
          </p:cNvSpPr>
          <p:nvPr>
            <p:ph type="title"/>
          </p:nvPr>
        </p:nvSpPr>
        <p:spPr>
          <a:xfrm>
            <a:off x="1067988" y="480667"/>
            <a:ext cx="7886700" cy="632886"/>
          </a:xfrm>
          <a:prstGeom prst="rect">
            <a:avLst/>
          </a:prstGeom>
        </p:spPr>
        <p:txBody>
          <a:bodyPr/>
          <a:lstStyle>
            <a:lvl1pPr>
              <a:defRPr sz="2800"/>
            </a:lvl1pPr>
          </a:lstStyle>
          <a:p>
            <a:r>
              <a:rPr lang="nl-NL"/>
              <a:t>Klik om stijl te bewerken</a:t>
            </a:r>
          </a:p>
        </p:txBody>
      </p:sp>
    </p:spTree>
    <p:extLst>
      <p:ext uri="{BB962C8B-B14F-4D97-AF65-F5344CB8AC3E}">
        <p14:creationId xmlns:p14="http://schemas.microsoft.com/office/powerpoint/2010/main" val="728874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E940B30-641E-4D65-B4D6-80D0D1628BB8}"/>
              </a:ext>
            </a:extLst>
          </p:cNvPr>
          <p:cNvGraphicFramePr>
            <a:graphicFrameLocks noChangeAspect="1"/>
          </p:cNvGraphicFramePr>
          <p:nvPr userDrawn="1">
            <p:custDataLst>
              <p:tags r:id="rId5"/>
            </p:custDataLst>
            <p:extLst>
              <p:ext uri="{D42A27DB-BD31-4B8C-83A1-F6EECF244321}">
                <p14:modId xmlns:p14="http://schemas.microsoft.com/office/powerpoint/2010/main" val="1608374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2" name="Object 1" hidden="1">
                        <a:extLst>
                          <a:ext uri="{FF2B5EF4-FFF2-40B4-BE49-F238E27FC236}">
                            <a16:creationId xmlns:a16="http://schemas.microsoft.com/office/drawing/2014/main" id="{0E940B30-641E-4D65-B4D6-80D0D1628BB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0960492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sldNum="0" hdr="0" dt="0"/>
  <p:txStyles>
    <p:titleStyle>
      <a:lvl1pPr algn="l" defTabSz="914400" rtl="0" eaLnBrk="1" latinLnBrk="0" hangingPunct="1">
        <a:lnSpc>
          <a:spcPct val="90000"/>
        </a:lnSpc>
        <a:spcBef>
          <a:spcPct val="0"/>
        </a:spcBef>
        <a:buNone/>
        <a:defRPr sz="4000" kern="1200">
          <a:solidFill>
            <a:srgbClr val="12909E"/>
          </a:solidFill>
          <a:latin typeface="+mn-lt"/>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aanmeldingen@aedes.n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tekst 2">
            <a:extLst>
              <a:ext uri="{FF2B5EF4-FFF2-40B4-BE49-F238E27FC236}">
                <a16:creationId xmlns:a16="http://schemas.microsoft.com/office/drawing/2014/main" id="{1DB8E44E-19E4-8449-9AFA-FE2160B3F529}"/>
              </a:ext>
            </a:extLst>
          </p:cNvPr>
          <p:cNvSpPr>
            <a:spLocks noGrp="1"/>
          </p:cNvSpPr>
          <p:nvPr>
            <p:ph type="body" sz="quarter" idx="4294967295"/>
          </p:nvPr>
        </p:nvSpPr>
        <p:spPr>
          <a:xfrm>
            <a:off x="923674" y="2728912"/>
            <a:ext cx="4230356" cy="1185641"/>
          </a:xfrm>
          <a:prstGeom prst="rect">
            <a:avLst/>
          </a:prstGeom>
        </p:spPr>
        <p:txBody>
          <a:bodyPr bIns="0" anchor="b" anchorCtr="0"/>
          <a:lstStyle>
            <a:lvl1pPr algn="l">
              <a:lnSpc>
                <a:spcPct val="100000"/>
              </a:lnSpc>
              <a:defRPr sz="2500">
                <a:ln>
                  <a:noFill/>
                </a:ln>
                <a:solidFill>
                  <a:srgbClr val="12909E"/>
                </a:solidFill>
              </a:defRPr>
            </a:lvl1pPr>
          </a:lstStyle>
          <a:p>
            <a:pPr lvl="0"/>
            <a:r>
              <a:rPr lang="nl-NL" sz="3200" b="1" dirty="0"/>
              <a:t>Welkom bij de</a:t>
            </a:r>
            <a:br>
              <a:rPr lang="nl-NL" sz="3200" b="1" dirty="0"/>
            </a:br>
            <a:r>
              <a:rPr lang="nl-NL" sz="3200" b="1" dirty="0"/>
              <a:t>Kennissessie dVi 2022</a:t>
            </a:r>
          </a:p>
          <a:p>
            <a:pPr lvl="0"/>
            <a:endParaRPr lang="nl-NL" sz="2000" b="1" dirty="0"/>
          </a:p>
        </p:txBody>
      </p:sp>
      <p:sp>
        <p:nvSpPr>
          <p:cNvPr id="2" name="Rechthoek 1">
            <a:extLst>
              <a:ext uri="{FF2B5EF4-FFF2-40B4-BE49-F238E27FC236}">
                <a16:creationId xmlns:a16="http://schemas.microsoft.com/office/drawing/2014/main" id="{7FB7AD8A-F6F1-944C-BF11-6EC401A34FA6}"/>
              </a:ext>
            </a:extLst>
          </p:cNvPr>
          <p:cNvSpPr/>
          <p:nvPr/>
        </p:nvSpPr>
        <p:spPr>
          <a:xfrm>
            <a:off x="938668" y="4364269"/>
            <a:ext cx="4963367" cy="646331"/>
          </a:xfrm>
          <a:prstGeom prst="rect">
            <a:avLst/>
          </a:prstGeom>
        </p:spPr>
        <p:txBody>
          <a:bodyPr wrap="square">
            <a:spAutoFit/>
          </a:bodyPr>
          <a:lstStyle/>
          <a:p>
            <a:pPr lvl="0"/>
            <a:r>
              <a:rPr lang="nl-NL" dirty="0">
                <a:solidFill>
                  <a:srgbClr val="12909E"/>
                </a:solidFill>
              </a:rPr>
              <a:t>21 maart 2023</a:t>
            </a:r>
          </a:p>
          <a:p>
            <a:pPr lvl="0"/>
            <a:endParaRPr lang="nl-NL" dirty="0">
              <a:solidFill>
                <a:srgbClr val="12909E"/>
              </a:solidFill>
            </a:endParaRPr>
          </a:p>
        </p:txBody>
      </p:sp>
    </p:spTree>
    <p:extLst>
      <p:ext uri="{BB962C8B-B14F-4D97-AF65-F5344CB8AC3E}">
        <p14:creationId xmlns:p14="http://schemas.microsoft.com/office/powerpoint/2010/main" val="1101874833"/>
      </p:ext>
    </p:extLst>
  </p:cSld>
  <p:clrMapOvr>
    <a:masterClrMapping/>
  </p:clrMapOvr>
  <p:transition spd="med" advTm="707">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Consolidatie</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18886" y="1248032"/>
            <a:ext cx="6889037" cy="2566811"/>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DA5922"/>
              </a:buClr>
              <a:buNone/>
            </a:pPr>
            <a:r>
              <a:rPr lang="nl-NL" sz="1400" b="1" dirty="0">
                <a:solidFill>
                  <a:srgbClr val="12909E"/>
                </a:solidFill>
              </a:rPr>
              <a:t>Toets Aw en WSW:</a:t>
            </a:r>
          </a:p>
          <a:p>
            <a:pPr marL="0" indent="0">
              <a:buClr>
                <a:srgbClr val="DA5922"/>
              </a:buClr>
              <a:buNone/>
            </a:pPr>
            <a:endParaRPr lang="nl-NL" sz="1400" b="1" dirty="0">
              <a:solidFill>
                <a:srgbClr val="12909E"/>
              </a:solidFill>
            </a:endParaRPr>
          </a:p>
          <a:p>
            <a:pPr marL="0" indent="0">
              <a:buClr>
                <a:srgbClr val="DA5922"/>
              </a:buClr>
              <a:buNone/>
            </a:pPr>
            <a:r>
              <a:rPr lang="nl-NL" sz="1200" dirty="0">
                <a:solidFill>
                  <a:srgbClr val="12909E"/>
                </a:solidFill>
              </a:rPr>
              <a:t>Kasstroom: operationeel saldo DAEB + operationeel saldo niet-DAEB = operationeel saldo enkelvoudig</a:t>
            </a:r>
          </a:p>
          <a:p>
            <a:pPr marL="0" indent="0">
              <a:buClr>
                <a:srgbClr val="DA5922"/>
              </a:buClr>
              <a:buNone/>
            </a:pPr>
            <a:r>
              <a:rPr lang="nl-NL" sz="1200" dirty="0">
                <a:solidFill>
                  <a:srgbClr val="12909E"/>
                </a:solidFill>
              </a:rPr>
              <a:t>Kasstroom: saldo MVA DAEB + saldo MVA niet-DAEB = saldo MVA enkelvoudig</a:t>
            </a:r>
          </a:p>
          <a:p>
            <a:pPr marL="0" indent="0">
              <a:buClr>
                <a:srgbClr val="DA5922"/>
              </a:buClr>
              <a:buNone/>
            </a:pPr>
            <a:r>
              <a:rPr lang="nl-NL" sz="1200" dirty="0">
                <a:solidFill>
                  <a:srgbClr val="12909E"/>
                </a:solidFill>
              </a:rPr>
              <a:t>Balans: eigen vermogen DAEB = eigen vermogen enkelvoudig</a:t>
            </a:r>
          </a:p>
          <a:p>
            <a:pPr marL="0" indent="0">
              <a:buClr>
                <a:srgbClr val="DA5922"/>
              </a:buClr>
              <a:buNone/>
            </a:pPr>
            <a:r>
              <a:rPr lang="nl-NL" sz="1200" dirty="0">
                <a:solidFill>
                  <a:srgbClr val="12909E"/>
                </a:solidFill>
              </a:rPr>
              <a:t>W&amp;V: in geval van verlicht regime heeft de DAEB-tak geen resultaat deelneming</a:t>
            </a:r>
          </a:p>
          <a:p>
            <a:pPr>
              <a:buClr>
                <a:srgbClr val="DA5922"/>
              </a:buClr>
            </a:pPr>
            <a:endParaRPr lang="nl-NL" sz="1400" dirty="0">
              <a:solidFill>
                <a:srgbClr val="12909E"/>
              </a:solidFill>
            </a:endParaRPr>
          </a:p>
          <a:p>
            <a:pPr marL="0" indent="0">
              <a:buClr>
                <a:srgbClr val="DA5922"/>
              </a:buClr>
              <a:buNone/>
            </a:pPr>
            <a:endParaRPr lang="nl-NL" sz="1400" dirty="0">
              <a:solidFill>
                <a:srgbClr val="12909E"/>
              </a:solidFill>
            </a:endParaRPr>
          </a:p>
          <a:p>
            <a:pPr>
              <a:buClr>
                <a:srgbClr val="DA5922"/>
              </a:buClr>
            </a:pPr>
            <a:endParaRPr lang="nl-NL" sz="1400" dirty="0">
              <a:solidFill>
                <a:srgbClr val="12909E"/>
              </a:solidFill>
            </a:endParaRPr>
          </a:p>
        </p:txBody>
      </p:sp>
    </p:spTree>
    <p:custDataLst>
      <p:tags r:id="rId1"/>
    </p:custDataLst>
    <p:extLst>
      <p:ext uri="{BB962C8B-B14F-4D97-AF65-F5344CB8AC3E}">
        <p14:creationId xmlns:p14="http://schemas.microsoft.com/office/powerpoint/2010/main" val="162540854"/>
      </p:ext>
    </p:extLst>
  </p:cSld>
  <p:clrMapOvr>
    <a:masterClrMapping/>
  </p:clrMapOvr>
  <p:transition spd="slow" advTm="1981">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pPr>
              <a:buClr>
                <a:srgbClr val="DA5922"/>
              </a:buClr>
            </a:pPr>
            <a:r>
              <a:rPr lang="nl-NL" sz="2800" dirty="0">
                <a:solidFill>
                  <a:srgbClr val="12909E"/>
                </a:solidFill>
              </a:rPr>
              <a:t>Aansluiting </a:t>
            </a:r>
            <a:r>
              <a:rPr lang="nl-NL" sz="2800" dirty="0" err="1">
                <a:solidFill>
                  <a:srgbClr val="12909E"/>
                </a:solidFill>
              </a:rPr>
              <a:t>dVi</a:t>
            </a:r>
            <a:r>
              <a:rPr lang="nl-NL" sz="2800" dirty="0">
                <a:solidFill>
                  <a:srgbClr val="12909E"/>
                </a:solidFill>
              </a:rPr>
              <a:t>/</a:t>
            </a:r>
            <a:r>
              <a:rPr lang="nl-NL" sz="2800" dirty="0" err="1">
                <a:solidFill>
                  <a:srgbClr val="12909E"/>
                </a:solidFill>
              </a:rPr>
              <a:t>dPi</a:t>
            </a:r>
            <a:r>
              <a:rPr lang="nl-NL" sz="2800" dirty="0">
                <a:solidFill>
                  <a:srgbClr val="12909E"/>
                </a:solidFill>
              </a:rPr>
              <a:t> onderling</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7196655"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Opvragende partijen krijgen primair een beeld van de corporatie via dPi en dVi. Daarom is voor de beeldvorming belangrijk dat deze twee zo goed mogelijk op </a:t>
            </a:r>
            <a:r>
              <a:rPr lang="nl-NL" sz="1400">
                <a:solidFill>
                  <a:srgbClr val="12909E"/>
                </a:solidFill>
              </a:rPr>
              <a:t>elkaar aansluiten.</a:t>
            </a:r>
            <a:endParaRPr lang="nl-NL" sz="1400" dirty="0">
              <a:solidFill>
                <a:srgbClr val="12909E"/>
              </a:solidFill>
            </a:endParaRPr>
          </a:p>
          <a:p>
            <a:pPr>
              <a:buClr>
                <a:srgbClr val="DA5922"/>
              </a:buClr>
            </a:pPr>
            <a:endParaRPr lang="nl-NL" sz="1400" dirty="0">
              <a:solidFill>
                <a:srgbClr val="12909E"/>
              </a:solidFill>
            </a:endParaRPr>
          </a:p>
          <a:p>
            <a:pPr>
              <a:buClr>
                <a:srgbClr val="DA5922"/>
              </a:buClr>
            </a:pPr>
            <a:r>
              <a:rPr lang="nl-NL" sz="1400" dirty="0">
                <a:solidFill>
                  <a:srgbClr val="12909E"/>
                </a:solidFill>
              </a:rPr>
              <a:t>Vaak worden dPi en dVi door verschillende personen ingevuld en/of worden andere bronnen gebruikt. Soms hanteren zij andere definities en ontbreekt daardoor de aansluiting onderling.</a:t>
            </a:r>
          </a:p>
          <a:p>
            <a:pPr>
              <a:buClr>
                <a:srgbClr val="DA5922"/>
              </a:buClr>
            </a:pPr>
            <a:endParaRPr lang="nl-NL" sz="1400" dirty="0">
              <a:solidFill>
                <a:srgbClr val="12909E"/>
              </a:solidFill>
            </a:endParaRPr>
          </a:p>
          <a:p>
            <a:pPr>
              <a:buClr>
                <a:srgbClr val="DA5922"/>
              </a:buClr>
            </a:pPr>
            <a:r>
              <a:rPr lang="nl-NL" sz="1400" dirty="0">
                <a:solidFill>
                  <a:srgbClr val="12909E"/>
                </a:solidFill>
              </a:rPr>
              <a:t>Verder zien wij dat eerdere opmerkingen over </a:t>
            </a:r>
            <a:r>
              <a:rPr lang="nl-NL" sz="1400" dirty="0" err="1">
                <a:solidFill>
                  <a:srgbClr val="12909E"/>
                </a:solidFill>
              </a:rPr>
              <a:t>datakwaliteit</a:t>
            </a:r>
            <a:r>
              <a:rPr lang="nl-NL" sz="1400" dirty="0">
                <a:solidFill>
                  <a:srgbClr val="12909E"/>
                </a:solidFill>
              </a:rPr>
              <a:t> dPi veelal wel worden verwerkt in de volgende dPi, maar niet altijd in dVi (of andersom).</a:t>
            </a:r>
          </a:p>
          <a:p>
            <a:pPr>
              <a:buClr>
                <a:srgbClr val="DA5922"/>
              </a:buClr>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p:txBody>
      </p:sp>
    </p:spTree>
    <p:custDataLst>
      <p:tags r:id="rId1"/>
    </p:custDataLst>
    <p:extLst>
      <p:ext uri="{BB962C8B-B14F-4D97-AF65-F5344CB8AC3E}">
        <p14:creationId xmlns:p14="http://schemas.microsoft.com/office/powerpoint/2010/main" val="1278921890"/>
      </p:ext>
    </p:extLst>
  </p:cSld>
  <p:clrMapOvr>
    <a:masterClrMapping/>
  </p:clrMapOvr>
  <p:transition spd="slow" advTm="1981">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Rechtmatigheid 1/5</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8069502"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90488">
              <a:lnSpc>
                <a:spcPct val="100000"/>
              </a:lnSpc>
              <a:buNone/>
            </a:pPr>
            <a:r>
              <a:rPr lang="en-US" sz="1000" b="1" dirty="0">
                <a:solidFill>
                  <a:srgbClr val="000000"/>
                </a:solidFill>
                <a:highlight>
                  <a:srgbClr val="FFFFFF"/>
                </a:highlight>
              </a:rPr>
              <a:t> </a:t>
            </a:r>
            <a:endParaRPr lang="nl-NL" sz="1000" dirty="0">
              <a:solidFill>
                <a:srgbClr val="12909E"/>
              </a:solidFill>
            </a:endParaRPr>
          </a:p>
        </p:txBody>
      </p:sp>
      <p:sp>
        <p:nvSpPr>
          <p:cNvPr id="3" name="Tijdelijke aanduiding voor tekst 2">
            <a:extLst>
              <a:ext uri="{FF2B5EF4-FFF2-40B4-BE49-F238E27FC236}">
                <a16:creationId xmlns:a16="http://schemas.microsoft.com/office/drawing/2014/main" id="{3ED9337D-58F2-7C8F-6876-3F0F81DE5FF5}"/>
              </a:ext>
            </a:extLst>
          </p:cNvPr>
          <p:cNvSpPr txBox="1">
            <a:spLocks/>
          </p:cNvSpPr>
          <p:nvPr/>
        </p:nvSpPr>
        <p:spPr>
          <a:xfrm>
            <a:off x="835236" y="1546678"/>
            <a:ext cx="5745025"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Doel van deze controle</a:t>
            </a:r>
          </a:p>
          <a:p>
            <a:pPr>
              <a:buClr>
                <a:srgbClr val="DA5922"/>
              </a:buClr>
            </a:pPr>
            <a:r>
              <a:rPr lang="nl-NL" sz="1400">
                <a:solidFill>
                  <a:srgbClr val="12909E"/>
                </a:solidFill>
              </a:rPr>
              <a:t>Rechtmatigheid </a:t>
            </a:r>
            <a:r>
              <a:rPr lang="nl-NL" sz="1400" dirty="0">
                <a:solidFill>
                  <a:srgbClr val="12909E"/>
                </a:solidFill>
              </a:rPr>
              <a:t>en datakwaliteit</a:t>
            </a:r>
          </a:p>
          <a:p>
            <a:pPr>
              <a:buClr>
                <a:srgbClr val="DA5922"/>
              </a:buClr>
            </a:pPr>
            <a:r>
              <a:rPr lang="nl-NL" sz="1400" dirty="0">
                <a:solidFill>
                  <a:srgbClr val="12909E"/>
                </a:solidFill>
              </a:rPr>
              <a:t>Rechtmatigheidsonderdelen </a:t>
            </a:r>
            <a:r>
              <a:rPr lang="nl-NL" sz="1400" dirty="0" err="1">
                <a:solidFill>
                  <a:srgbClr val="12909E"/>
                </a:solidFill>
              </a:rPr>
              <a:t>dVi</a:t>
            </a:r>
            <a:endParaRPr lang="nl-NL" sz="1400" dirty="0">
              <a:solidFill>
                <a:srgbClr val="12909E"/>
              </a:solidFill>
            </a:endParaRPr>
          </a:p>
          <a:p>
            <a:pPr lvl="1">
              <a:buClr>
                <a:srgbClr val="DA5922"/>
              </a:buClr>
            </a:pPr>
            <a:r>
              <a:rPr lang="nl-NL" sz="1400" dirty="0">
                <a:solidFill>
                  <a:srgbClr val="12909E"/>
                </a:solidFill>
              </a:rPr>
              <a:t>Wet- en regelgevingsvragen (5.1)</a:t>
            </a:r>
          </a:p>
          <a:p>
            <a:pPr lvl="1">
              <a:buClr>
                <a:srgbClr val="DA5922"/>
              </a:buClr>
            </a:pPr>
            <a:r>
              <a:rPr lang="nl-NL" sz="1400" dirty="0" err="1">
                <a:solidFill>
                  <a:srgbClr val="12909E"/>
                </a:solidFill>
              </a:rPr>
              <a:t>Passendheid</a:t>
            </a:r>
            <a:r>
              <a:rPr lang="nl-NL" sz="1400" dirty="0">
                <a:solidFill>
                  <a:srgbClr val="12909E"/>
                </a:solidFill>
              </a:rPr>
              <a:t> (5.2.1)</a:t>
            </a:r>
          </a:p>
          <a:p>
            <a:pPr lvl="1">
              <a:buClr>
                <a:srgbClr val="DA5922"/>
              </a:buClr>
            </a:pPr>
            <a:r>
              <a:rPr lang="nl-NL" sz="1400" dirty="0">
                <a:solidFill>
                  <a:srgbClr val="12909E"/>
                </a:solidFill>
              </a:rPr>
              <a:t>Staatssteun (5.2.2)</a:t>
            </a:r>
          </a:p>
          <a:p>
            <a:pPr lvl="1">
              <a:buClr>
                <a:srgbClr val="DA5922"/>
              </a:buClr>
            </a:pPr>
            <a:r>
              <a:rPr lang="nl-NL" sz="1400" dirty="0" err="1">
                <a:solidFill>
                  <a:srgbClr val="12909E"/>
                </a:solidFill>
              </a:rPr>
              <a:t>Wnt</a:t>
            </a:r>
            <a:r>
              <a:rPr lang="nl-NL" sz="1400" dirty="0">
                <a:solidFill>
                  <a:srgbClr val="12909E"/>
                </a:solidFill>
              </a:rPr>
              <a:t> (5.3)</a:t>
            </a:r>
          </a:p>
          <a:p>
            <a:pPr lvl="1">
              <a:buClr>
                <a:srgbClr val="DA5922"/>
              </a:buClr>
            </a:pPr>
            <a:r>
              <a:rPr lang="nl-NL" sz="1400" dirty="0">
                <a:solidFill>
                  <a:srgbClr val="12909E"/>
                </a:solidFill>
              </a:rPr>
              <a:t>Huursombenadering (5.4)</a:t>
            </a:r>
          </a:p>
          <a:p>
            <a:pPr lvl="1">
              <a:buClr>
                <a:srgbClr val="DA5922"/>
              </a:buClr>
            </a:pPr>
            <a:r>
              <a:rPr lang="nl-NL" sz="1400" dirty="0">
                <a:solidFill>
                  <a:srgbClr val="12909E"/>
                </a:solidFill>
              </a:rPr>
              <a:t>Overcompensatie (data uit meerdere onderdelen)</a:t>
            </a:r>
          </a:p>
          <a:p>
            <a:pPr lvl="1">
              <a:buClr>
                <a:srgbClr val="DA5922"/>
              </a:buClr>
            </a:pPr>
            <a:r>
              <a:rPr lang="nl-NL" sz="1400" dirty="0">
                <a:solidFill>
                  <a:srgbClr val="12909E"/>
                </a:solidFill>
              </a:rPr>
              <a:t>Toetsen verlicht regime (data uit meerdere onderdelen)</a:t>
            </a:r>
          </a:p>
          <a:p>
            <a:pPr lvl="1">
              <a:buClr>
                <a:srgbClr val="DA5922"/>
              </a:buClr>
            </a:pPr>
            <a:r>
              <a:rPr lang="nl-NL" sz="1400" dirty="0">
                <a:solidFill>
                  <a:srgbClr val="12909E"/>
                </a:solidFill>
              </a:rPr>
              <a:t>Interne leningen (4.3; komt niet jaarlijks voor)</a:t>
            </a:r>
          </a:p>
          <a:p>
            <a:pPr marL="0" indent="0">
              <a:buClr>
                <a:srgbClr val="DA5922"/>
              </a:buClr>
              <a:buNone/>
            </a:pPr>
            <a:endParaRPr lang="nl-NL" sz="1400" dirty="0">
              <a:solidFill>
                <a:srgbClr val="12909E"/>
              </a:solidFill>
            </a:endParaRPr>
          </a:p>
          <a:p>
            <a:pPr>
              <a:buClr>
                <a:srgbClr val="DA5922"/>
              </a:buClr>
            </a:pPr>
            <a:endParaRPr lang="nl-NL" sz="1400" dirty="0">
              <a:solidFill>
                <a:srgbClr val="12909E"/>
              </a:solidFill>
            </a:endParaRPr>
          </a:p>
        </p:txBody>
      </p:sp>
    </p:spTree>
    <p:custDataLst>
      <p:tags r:id="rId1"/>
    </p:custDataLst>
    <p:extLst>
      <p:ext uri="{BB962C8B-B14F-4D97-AF65-F5344CB8AC3E}">
        <p14:creationId xmlns:p14="http://schemas.microsoft.com/office/powerpoint/2010/main" val="3715153654"/>
      </p:ext>
    </p:extLst>
  </p:cSld>
  <p:clrMapOvr>
    <a:masterClrMapping/>
  </p:clrMapOvr>
  <p:transition spd="slow" advTm="1981">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Rechtmatigheid 2/5</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8069502"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90488">
              <a:lnSpc>
                <a:spcPct val="100000"/>
              </a:lnSpc>
              <a:buNone/>
            </a:pPr>
            <a:r>
              <a:rPr lang="en-US" sz="1000" b="1" dirty="0">
                <a:solidFill>
                  <a:srgbClr val="000000"/>
                </a:solidFill>
                <a:highlight>
                  <a:srgbClr val="FFFFFF"/>
                </a:highlight>
              </a:rPr>
              <a:t> </a:t>
            </a:r>
            <a:endParaRPr lang="nl-NL" sz="1000" dirty="0">
              <a:solidFill>
                <a:srgbClr val="12909E"/>
              </a:solidFill>
            </a:endParaRPr>
          </a:p>
        </p:txBody>
      </p:sp>
      <p:sp>
        <p:nvSpPr>
          <p:cNvPr id="3" name="Tijdelijke aanduiding voor tekst 2">
            <a:extLst>
              <a:ext uri="{FF2B5EF4-FFF2-40B4-BE49-F238E27FC236}">
                <a16:creationId xmlns:a16="http://schemas.microsoft.com/office/drawing/2014/main" id="{3ED9337D-58F2-7C8F-6876-3F0F81DE5FF5}"/>
              </a:ext>
            </a:extLst>
          </p:cNvPr>
          <p:cNvSpPr txBox="1">
            <a:spLocks/>
          </p:cNvSpPr>
          <p:nvPr/>
        </p:nvSpPr>
        <p:spPr>
          <a:xfrm>
            <a:off x="835236" y="1546678"/>
            <a:ext cx="5745025"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Wijzigingen </a:t>
            </a:r>
            <a:r>
              <a:rPr lang="nl-NL" sz="1400" dirty="0" err="1">
                <a:solidFill>
                  <a:srgbClr val="12909E"/>
                </a:solidFill>
              </a:rPr>
              <a:t>tov</a:t>
            </a:r>
            <a:r>
              <a:rPr lang="nl-NL" sz="1400" dirty="0">
                <a:solidFill>
                  <a:srgbClr val="12909E"/>
                </a:solidFill>
              </a:rPr>
              <a:t> voorgaand jaar</a:t>
            </a:r>
          </a:p>
          <a:p>
            <a:pPr lvl="1">
              <a:buClr>
                <a:srgbClr val="DA5922"/>
              </a:buClr>
            </a:pPr>
            <a:r>
              <a:rPr lang="nl-NL" sz="1400" dirty="0">
                <a:solidFill>
                  <a:srgbClr val="12909E"/>
                </a:solidFill>
              </a:rPr>
              <a:t>Tekstuele verduidelijking hoofdstuk 5.1</a:t>
            </a:r>
          </a:p>
          <a:p>
            <a:pPr lvl="1">
              <a:buClr>
                <a:srgbClr val="DA5922"/>
              </a:buClr>
            </a:pPr>
            <a:r>
              <a:rPr lang="nl-NL" sz="1400" dirty="0" err="1">
                <a:solidFill>
                  <a:srgbClr val="12909E"/>
                </a:solidFill>
              </a:rPr>
              <a:t>Passendheid</a:t>
            </a:r>
            <a:r>
              <a:rPr lang="nl-NL" sz="1400" dirty="0">
                <a:solidFill>
                  <a:srgbClr val="12909E"/>
                </a:solidFill>
              </a:rPr>
              <a:t>; toevoeging tabel toewijzing aan ouderen met vermogen </a:t>
            </a:r>
          </a:p>
          <a:p>
            <a:pPr lvl="1">
              <a:buClr>
                <a:srgbClr val="DA5922"/>
              </a:buClr>
            </a:pPr>
            <a:r>
              <a:rPr lang="nl-NL" sz="1400" dirty="0">
                <a:solidFill>
                  <a:srgbClr val="12909E"/>
                </a:solidFill>
              </a:rPr>
              <a:t>Staatssteunregeling; wijzigingen </a:t>
            </a:r>
            <a:r>
              <a:rPr lang="nl-NL" sz="1400" dirty="0" err="1">
                <a:solidFill>
                  <a:srgbClr val="12909E"/>
                </a:solidFill>
              </a:rPr>
              <a:t>ivm</a:t>
            </a:r>
            <a:r>
              <a:rPr lang="nl-NL" sz="1400" dirty="0">
                <a:solidFill>
                  <a:srgbClr val="12909E"/>
                </a:solidFill>
              </a:rPr>
              <a:t> vrije ruimte prestatieafspraken</a:t>
            </a:r>
          </a:p>
          <a:p>
            <a:pPr lvl="1">
              <a:buClr>
                <a:srgbClr val="DA5922"/>
              </a:buClr>
            </a:pPr>
            <a:r>
              <a:rPr lang="nl-NL" sz="1400" dirty="0">
                <a:solidFill>
                  <a:srgbClr val="12909E"/>
                </a:solidFill>
              </a:rPr>
              <a:t>Huursombenadering; Tekstuele verduidelijking hoofdstuk 5.4</a:t>
            </a:r>
          </a:p>
          <a:p>
            <a:pPr lvl="1">
              <a:buClr>
                <a:srgbClr val="DA5922"/>
              </a:buClr>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p:txBody>
      </p:sp>
    </p:spTree>
    <p:custDataLst>
      <p:tags r:id="rId1"/>
    </p:custDataLst>
    <p:extLst>
      <p:ext uri="{BB962C8B-B14F-4D97-AF65-F5344CB8AC3E}">
        <p14:creationId xmlns:p14="http://schemas.microsoft.com/office/powerpoint/2010/main" val="1954757542"/>
      </p:ext>
    </p:extLst>
  </p:cSld>
  <p:clrMapOvr>
    <a:masterClrMapping/>
  </p:clrMapOvr>
  <p:transition spd="slow" advTm="1981">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Rechtmatigheid 3/5</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8069502"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90488">
              <a:lnSpc>
                <a:spcPct val="100000"/>
              </a:lnSpc>
              <a:buNone/>
            </a:pPr>
            <a:r>
              <a:rPr lang="en-US" sz="1000" b="1" dirty="0">
                <a:solidFill>
                  <a:srgbClr val="000000"/>
                </a:solidFill>
                <a:highlight>
                  <a:srgbClr val="FFFFFF"/>
                </a:highlight>
              </a:rPr>
              <a:t> </a:t>
            </a:r>
            <a:endParaRPr lang="nl-NL" sz="1000" dirty="0">
              <a:solidFill>
                <a:srgbClr val="12909E"/>
              </a:solidFill>
            </a:endParaRPr>
          </a:p>
        </p:txBody>
      </p:sp>
      <p:sp>
        <p:nvSpPr>
          <p:cNvPr id="3" name="Tijdelijke aanduiding voor tekst 2">
            <a:extLst>
              <a:ext uri="{FF2B5EF4-FFF2-40B4-BE49-F238E27FC236}">
                <a16:creationId xmlns:a16="http://schemas.microsoft.com/office/drawing/2014/main" id="{3ED9337D-58F2-7C8F-6876-3F0F81DE5FF5}"/>
              </a:ext>
            </a:extLst>
          </p:cNvPr>
          <p:cNvSpPr txBox="1">
            <a:spLocks/>
          </p:cNvSpPr>
          <p:nvPr/>
        </p:nvSpPr>
        <p:spPr>
          <a:xfrm>
            <a:off x="835236" y="1546678"/>
            <a:ext cx="5745025"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Bevindingen datakwaliteit rechtmatigheid</a:t>
            </a:r>
          </a:p>
          <a:p>
            <a:pPr lvl="1">
              <a:buClr>
                <a:srgbClr val="DA5922"/>
              </a:buClr>
            </a:pPr>
            <a:r>
              <a:rPr lang="nl-NL" sz="1400" dirty="0" err="1">
                <a:solidFill>
                  <a:srgbClr val="12909E"/>
                </a:solidFill>
              </a:rPr>
              <a:t>Passendheid</a:t>
            </a:r>
            <a:r>
              <a:rPr lang="nl-NL" sz="1400" dirty="0">
                <a:solidFill>
                  <a:srgbClr val="12909E"/>
                </a:solidFill>
              </a:rPr>
              <a:t> en staatsteunregeling</a:t>
            </a:r>
          </a:p>
          <a:p>
            <a:pPr lvl="2">
              <a:buClr>
                <a:srgbClr val="DA5922"/>
              </a:buClr>
            </a:pPr>
            <a:r>
              <a:rPr lang="nl-NL" sz="1200" dirty="0">
                <a:solidFill>
                  <a:srgbClr val="12909E"/>
                </a:solidFill>
              </a:rPr>
              <a:t>Verantwoorden in verkeerde categorieën</a:t>
            </a:r>
            <a:endParaRPr lang="nl-NL" sz="1400" dirty="0">
              <a:solidFill>
                <a:srgbClr val="12909E"/>
              </a:solidFill>
            </a:endParaRPr>
          </a:p>
          <a:p>
            <a:pPr lvl="1">
              <a:buClr>
                <a:srgbClr val="DA5922"/>
              </a:buClr>
            </a:pPr>
            <a:r>
              <a:rPr lang="nl-NL" sz="1400" dirty="0">
                <a:solidFill>
                  <a:srgbClr val="12909E"/>
                </a:solidFill>
              </a:rPr>
              <a:t>Huursombenadering</a:t>
            </a:r>
          </a:p>
          <a:p>
            <a:pPr lvl="2">
              <a:buClr>
                <a:srgbClr val="DA5922"/>
              </a:buClr>
            </a:pPr>
            <a:r>
              <a:rPr lang="nl-NL" sz="1200" dirty="0">
                <a:solidFill>
                  <a:srgbClr val="12909E"/>
                </a:solidFill>
              </a:rPr>
              <a:t>Inconsistentie in eenheden/bedragen en onderdelen</a:t>
            </a:r>
          </a:p>
          <a:p>
            <a:pPr lvl="1">
              <a:buClr>
                <a:srgbClr val="DA5922"/>
              </a:buClr>
            </a:pPr>
            <a:r>
              <a:rPr lang="nl-NL" sz="1400" dirty="0">
                <a:solidFill>
                  <a:srgbClr val="12909E"/>
                </a:solidFill>
              </a:rPr>
              <a:t>Interne lening</a:t>
            </a:r>
          </a:p>
          <a:p>
            <a:pPr lvl="2">
              <a:buClr>
                <a:srgbClr val="DA5922"/>
              </a:buClr>
            </a:pPr>
            <a:r>
              <a:rPr lang="nl-NL" sz="1200" dirty="0">
                <a:solidFill>
                  <a:srgbClr val="12909E"/>
                </a:solidFill>
              </a:rPr>
              <a:t>Ontbreken van rente en aflossingen in de afzonderlijke kasstroomoverzichten</a:t>
            </a:r>
          </a:p>
          <a:p>
            <a:pPr lvl="2">
              <a:buClr>
                <a:srgbClr val="DA5922"/>
              </a:buClr>
            </a:pPr>
            <a:r>
              <a:rPr lang="nl-NL" sz="1200" dirty="0">
                <a:solidFill>
                  <a:srgbClr val="12909E"/>
                </a:solidFill>
              </a:rPr>
              <a:t>Temporiseren interne lening zonder toestemming </a:t>
            </a:r>
            <a:r>
              <a:rPr lang="nl-NL" sz="1200" dirty="0" err="1">
                <a:solidFill>
                  <a:srgbClr val="12909E"/>
                </a:solidFill>
              </a:rPr>
              <a:t>Aw</a:t>
            </a:r>
            <a:endParaRPr lang="nl-NL" sz="1200" dirty="0">
              <a:solidFill>
                <a:srgbClr val="12909E"/>
              </a:solidFill>
            </a:endParaRPr>
          </a:p>
          <a:p>
            <a:pPr lvl="2">
              <a:buClr>
                <a:srgbClr val="DA5922"/>
              </a:buClr>
            </a:pPr>
            <a:endParaRPr lang="nl-NL" sz="1200" dirty="0">
              <a:solidFill>
                <a:srgbClr val="12909E"/>
              </a:solidFill>
            </a:endParaRPr>
          </a:p>
          <a:p>
            <a:pPr lvl="2">
              <a:buClr>
                <a:srgbClr val="DA5922"/>
              </a:buClr>
            </a:pPr>
            <a:endParaRPr lang="nl-NL" sz="1200" dirty="0">
              <a:solidFill>
                <a:srgbClr val="12909E"/>
              </a:solidFill>
            </a:endParaRPr>
          </a:p>
          <a:p>
            <a:pPr lvl="1">
              <a:buClr>
                <a:srgbClr val="DA5922"/>
              </a:buClr>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p:txBody>
      </p:sp>
    </p:spTree>
    <p:custDataLst>
      <p:tags r:id="rId1"/>
    </p:custDataLst>
    <p:extLst>
      <p:ext uri="{BB962C8B-B14F-4D97-AF65-F5344CB8AC3E}">
        <p14:creationId xmlns:p14="http://schemas.microsoft.com/office/powerpoint/2010/main" val="3660863112"/>
      </p:ext>
    </p:extLst>
  </p:cSld>
  <p:clrMapOvr>
    <a:masterClrMapping/>
  </p:clrMapOvr>
  <p:transition spd="slow" advTm="1981">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Rechtmatigheid 4/5</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8069502"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90488">
              <a:lnSpc>
                <a:spcPct val="100000"/>
              </a:lnSpc>
              <a:buNone/>
            </a:pPr>
            <a:r>
              <a:rPr lang="en-US" sz="1000" b="1" dirty="0">
                <a:solidFill>
                  <a:srgbClr val="000000"/>
                </a:solidFill>
                <a:highlight>
                  <a:srgbClr val="FFFFFF"/>
                </a:highlight>
              </a:rPr>
              <a:t> </a:t>
            </a:r>
            <a:endParaRPr lang="nl-NL" sz="1000" dirty="0">
              <a:solidFill>
                <a:srgbClr val="12909E"/>
              </a:solidFill>
            </a:endParaRPr>
          </a:p>
        </p:txBody>
      </p:sp>
      <p:sp>
        <p:nvSpPr>
          <p:cNvPr id="3" name="Tijdelijke aanduiding voor tekst 2">
            <a:extLst>
              <a:ext uri="{FF2B5EF4-FFF2-40B4-BE49-F238E27FC236}">
                <a16:creationId xmlns:a16="http://schemas.microsoft.com/office/drawing/2014/main" id="{3ED9337D-58F2-7C8F-6876-3F0F81DE5FF5}"/>
              </a:ext>
            </a:extLst>
          </p:cNvPr>
          <p:cNvSpPr txBox="1">
            <a:spLocks/>
          </p:cNvSpPr>
          <p:nvPr/>
        </p:nvSpPr>
        <p:spPr>
          <a:xfrm>
            <a:off x="835236" y="1147928"/>
            <a:ext cx="5745025"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Huursom</a:t>
            </a:r>
          </a:p>
          <a:p>
            <a:pPr marL="914400" lvl="2" indent="0">
              <a:buClr>
                <a:srgbClr val="DA5922"/>
              </a:buClr>
              <a:buNone/>
            </a:pPr>
            <a:endParaRPr lang="nl-NL" sz="1200" dirty="0">
              <a:solidFill>
                <a:srgbClr val="12909E"/>
              </a:solidFill>
            </a:endParaRPr>
          </a:p>
          <a:p>
            <a:pPr lvl="1">
              <a:buClr>
                <a:srgbClr val="DA5922"/>
              </a:buClr>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p:txBody>
      </p:sp>
      <p:graphicFrame>
        <p:nvGraphicFramePr>
          <p:cNvPr id="5" name="Tabel 4">
            <a:extLst>
              <a:ext uri="{FF2B5EF4-FFF2-40B4-BE49-F238E27FC236}">
                <a16:creationId xmlns:a16="http://schemas.microsoft.com/office/drawing/2014/main" id="{DE32BB20-2244-E53E-AE4C-7097FA7079CF}"/>
              </a:ext>
            </a:extLst>
          </p:cNvPr>
          <p:cNvGraphicFramePr>
            <a:graphicFrameLocks noGrp="1"/>
          </p:cNvGraphicFramePr>
          <p:nvPr>
            <p:extLst>
              <p:ext uri="{D42A27DB-BD31-4B8C-83A1-F6EECF244321}">
                <p14:modId xmlns:p14="http://schemas.microsoft.com/office/powerpoint/2010/main" val="2063402873"/>
              </p:ext>
            </p:extLst>
          </p:nvPr>
        </p:nvGraphicFramePr>
        <p:xfrm>
          <a:off x="1100515" y="1463351"/>
          <a:ext cx="6942968" cy="3262313"/>
        </p:xfrm>
        <a:graphic>
          <a:graphicData uri="http://schemas.openxmlformats.org/drawingml/2006/table">
            <a:tbl>
              <a:tblPr/>
              <a:tblGrid>
                <a:gridCol w="5296185">
                  <a:extLst>
                    <a:ext uri="{9D8B030D-6E8A-4147-A177-3AD203B41FA5}">
                      <a16:colId xmlns:a16="http://schemas.microsoft.com/office/drawing/2014/main" val="1700539048"/>
                    </a:ext>
                  </a:extLst>
                </a:gridCol>
                <a:gridCol w="1646783">
                  <a:extLst>
                    <a:ext uri="{9D8B030D-6E8A-4147-A177-3AD203B41FA5}">
                      <a16:colId xmlns:a16="http://schemas.microsoft.com/office/drawing/2014/main" val="365684634"/>
                    </a:ext>
                  </a:extLst>
                </a:gridCol>
              </a:tblGrid>
              <a:tr h="165572">
                <a:tc>
                  <a:txBody>
                    <a:bodyPr/>
                    <a:lstStyle/>
                    <a:p>
                      <a:pPr algn="l" fontAlgn="b"/>
                      <a:r>
                        <a:rPr lang="nl-NL" sz="900" b="0" i="0" u="none" strike="noStrike">
                          <a:solidFill>
                            <a:srgbClr val="000000"/>
                          </a:solidFill>
                          <a:effectLst/>
                          <a:latin typeface="Calibri" panose="020F0502020204030204" pitchFamily="34" charset="0"/>
                        </a:rPr>
                        <a:t> </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900" b="1" i="0" u="none" strike="noStrike">
                          <a:solidFill>
                            <a:srgbClr val="000000"/>
                          </a:solidFill>
                          <a:effectLst/>
                          <a:latin typeface="Calibri" panose="020F0502020204030204" pitchFamily="34" charset="0"/>
                        </a:rPr>
                        <a:t>Huidig</a:t>
                      </a:r>
                    </a:p>
                  </a:txBody>
                  <a:tcPr marL="8279" marR="8279" marT="8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458515851"/>
                  </a:ext>
                </a:extLst>
              </a:tr>
              <a:tr h="165572">
                <a:tc>
                  <a:txBody>
                    <a:bodyPr/>
                    <a:lstStyle/>
                    <a:p>
                      <a:pPr algn="l" fontAlgn="b"/>
                      <a:r>
                        <a:rPr lang="nl-NL" sz="900" b="0" i="0" u="none" strike="noStrike">
                          <a:solidFill>
                            <a:srgbClr val="000000"/>
                          </a:solidFill>
                          <a:effectLst/>
                          <a:latin typeface="Calibri" panose="020F0502020204030204" pitchFamily="34" charset="0"/>
                        </a:rPr>
                        <a:t>Totaal aantal zelfstandige huurwoningen toegelaten instelling ultimo 2022</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862025"/>
                  </a:ext>
                </a:extLst>
              </a:tr>
              <a:tr h="289750">
                <a:tc>
                  <a:txBody>
                    <a:bodyPr/>
                    <a:lstStyle/>
                    <a:p>
                      <a:pPr algn="l" fontAlgn="b"/>
                      <a:r>
                        <a:rPr lang="nl-NL" sz="900" b="0" i="0" u="none" strike="noStrike">
                          <a:solidFill>
                            <a:srgbClr val="000000"/>
                          </a:solidFill>
                          <a:effectLst/>
                          <a:latin typeface="Calibri" panose="020F0502020204030204" pitchFamily="34" charset="0"/>
                        </a:rPr>
                        <a:t>Aantal zelfstandige huurwoningen met een prestatieafspraak over de besteding van de inkomensafhankelijke huurstijging hoger dan de norm</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1277664"/>
                  </a:ext>
                </a:extLst>
              </a:tr>
              <a:tr h="165572">
                <a:tc>
                  <a:txBody>
                    <a:bodyPr/>
                    <a:lstStyle/>
                    <a:p>
                      <a:pPr algn="l" fontAlgn="b"/>
                      <a:r>
                        <a:rPr lang="nl-NL" sz="900" b="0" i="0" u="none" strike="noStrike">
                          <a:solidFill>
                            <a:srgbClr val="000000"/>
                          </a:solidFill>
                          <a:effectLst/>
                          <a:latin typeface="Calibri" panose="020F0502020204030204" pitchFamily="34" charset="0"/>
                        </a:rPr>
                        <a:t>Extra opbrengst van de hogere huurstijging dan de norm</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2679455"/>
                  </a:ext>
                </a:extLst>
              </a:tr>
              <a:tr h="165572">
                <a:tc>
                  <a:txBody>
                    <a:bodyPr/>
                    <a:lstStyle/>
                    <a:p>
                      <a:pPr algn="l" fontAlgn="b"/>
                      <a:endParaRPr lang="nl-NL" sz="900" b="0" i="0" u="none" strike="noStrike">
                        <a:solidFill>
                          <a:srgbClr val="000000"/>
                        </a:solidFill>
                        <a:effectLst/>
                        <a:latin typeface="Calibri" panose="020F0502020204030204" pitchFamily="34" charset="0"/>
                      </a:endParaRPr>
                    </a:p>
                  </a:txBody>
                  <a:tcPr marL="8279" marR="8279" marT="8279" marB="0" anchor="b">
                    <a:lnL>
                      <a:noFill/>
                    </a:lnL>
                    <a:lnR>
                      <a:noFill/>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 </a:t>
                      </a:r>
                    </a:p>
                  </a:txBody>
                  <a:tcPr marL="8279" marR="8279" marT="82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7447756"/>
                  </a:ext>
                </a:extLst>
              </a:tr>
              <a:tr h="289750">
                <a:tc>
                  <a:txBody>
                    <a:bodyPr/>
                    <a:lstStyle/>
                    <a:p>
                      <a:pPr algn="l" fontAlgn="b"/>
                      <a:r>
                        <a:rPr lang="nl-NL" sz="900" b="0" i="0" u="none" strike="noStrike">
                          <a:solidFill>
                            <a:srgbClr val="000000"/>
                          </a:solidFill>
                          <a:effectLst/>
                          <a:latin typeface="Calibri" panose="020F0502020204030204" pitchFamily="34" charset="0"/>
                        </a:rPr>
                        <a:t>Aantal zelfstandige huurwoningen toegelaten instelling relevant voor de huursomtoets in gemeenten met prestatieafspraak over een huursomstijging hoger dan de norm</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6068650"/>
                  </a:ext>
                </a:extLst>
              </a:tr>
              <a:tr h="289750">
                <a:tc>
                  <a:txBody>
                    <a:bodyPr/>
                    <a:lstStyle/>
                    <a:p>
                      <a:pPr algn="l" fontAlgn="b"/>
                      <a:r>
                        <a:rPr lang="nl-NL" sz="900" b="0" i="0" u="none" strike="noStrike">
                          <a:solidFill>
                            <a:srgbClr val="000000"/>
                          </a:solidFill>
                          <a:effectLst/>
                          <a:latin typeface="Calibri" panose="020F0502020204030204" pitchFamily="34" charset="0"/>
                        </a:rPr>
                        <a:t>In hoeveel gemeenten heeft de toegelaten instelling prestatieafspraken over een huursomstijging hoger dan de norm in 2022 gemaakt?</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022618"/>
                  </a:ext>
                </a:extLst>
              </a:tr>
              <a:tr h="341629">
                <a:tc>
                  <a:txBody>
                    <a:bodyPr/>
                    <a:lstStyle/>
                    <a:p>
                      <a:pPr algn="l" fontAlgn="b"/>
                      <a:r>
                        <a:rPr lang="nl-NL" sz="900" b="0" i="0" u="none" strike="noStrike">
                          <a:solidFill>
                            <a:srgbClr val="000000"/>
                          </a:solidFill>
                          <a:effectLst/>
                          <a:latin typeface="Calibri" panose="020F0502020204030204" pitchFamily="34" charset="0"/>
                        </a:rPr>
                        <a:t>Is voor de zelfstandige huurwoningen relevant voor deze toets, de huursomstijging in de afzonderlijke gemeenten gelijk of lager dan is overeengekomen in de prestatieafspraak?</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keuzemenu</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90954"/>
                  </a:ext>
                </a:extLst>
              </a:tr>
              <a:tr h="231800">
                <a:tc>
                  <a:txBody>
                    <a:bodyPr/>
                    <a:lstStyle/>
                    <a:p>
                      <a:pPr algn="l" fontAlgn="t"/>
                      <a:r>
                        <a:rPr lang="nl-NL" sz="900" b="0" i="0" u="none" strike="noStrike">
                          <a:solidFill>
                            <a:srgbClr val="000000"/>
                          </a:solidFill>
                          <a:effectLst/>
                          <a:latin typeface="Calibri" panose="020F0502020204030204" pitchFamily="34" charset="0"/>
                        </a:rPr>
                        <a:t>Zo nee, in hoeveel gemeenten is de huursomstijging hoger dan is overeengekomen in de prestatieafspraak?</a:t>
                      </a:r>
                    </a:p>
                  </a:txBody>
                  <a:tcPr marL="8279" marR="8279" marT="8279"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nl-NL" sz="900" b="0" i="0" u="none" strike="noStrike">
                          <a:solidFill>
                            <a:srgbClr val="000000"/>
                          </a:solidFill>
                          <a:effectLst/>
                          <a:latin typeface="Calibri" panose="020F0502020204030204" pitchFamily="34" charset="0"/>
                        </a:rPr>
                        <a:t>#</a:t>
                      </a:r>
                    </a:p>
                  </a:txBody>
                  <a:tcPr marL="8279" marR="8279" marT="8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983709"/>
                  </a:ext>
                </a:extLst>
              </a:tr>
              <a:tr h="165572">
                <a:tc>
                  <a:txBody>
                    <a:bodyPr/>
                    <a:lstStyle/>
                    <a:p>
                      <a:pPr algn="l" fontAlgn="t"/>
                      <a:endParaRPr lang="nl-NL" sz="900" b="0" i="0" u="none" strike="noStrike">
                        <a:solidFill>
                          <a:srgbClr val="000000"/>
                        </a:solidFill>
                        <a:effectLst/>
                        <a:latin typeface="Calibri" panose="020F0502020204030204" pitchFamily="34" charset="0"/>
                      </a:endParaRPr>
                    </a:p>
                  </a:txBody>
                  <a:tcPr marL="8279" marR="8279" marT="8279" marB="0">
                    <a:lnL>
                      <a:noFill/>
                    </a:lnL>
                    <a:lnR>
                      <a:noFill/>
                    </a:lnR>
                    <a:lnT>
                      <a:noFill/>
                    </a:lnT>
                    <a:lnB>
                      <a:noFill/>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8279" marR="8279" marT="82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583731"/>
                  </a:ext>
                </a:extLst>
              </a:tr>
              <a:tr h="289750">
                <a:tc>
                  <a:txBody>
                    <a:bodyPr/>
                    <a:lstStyle/>
                    <a:p>
                      <a:pPr algn="l" fontAlgn="b"/>
                      <a:r>
                        <a:rPr lang="nl-NL" sz="900" b="0" i="0" u="none" strike="noStrike">
                          <a:solidFill>
                            <a:srgbClr val="000000"/>
                          </a:solidFill>
                          <a:effectLst/>
                          <a:latin typeface="Calibri" panose="020F0502020204030204" pitchFamily="34" charset="0"/>
                        </a:rPr>
                        <a:t>Aantal zelfstandige huurwoningen toegelaten instelling relevant voor de huursomtoets in resterende gemeenten zonder prestatieafspraak over een huursomstijging hoger dan de norm</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156739"/>
                  </a:ext>
                </a:extLst>
              </a:tr>
              <a:tr h="165572">
                <a:tc>
                  <a:txBody>
                    <a:bodyPr/>
                    <a:lstStyle/>
                    <a:p>
                      <a:pPr algn="l" fontAlgn="b"/>
                      <a:r>
                        <a:rPr lang="nl-NL" sz="900" b="0" i="0" u="none" strike="noStrike">
                          <a:solidFill>
                            <a:srgbClr val="000000"/>
                          </a:solidFill>
                          <a:effectLst/>
                          <a:latin typeface="Calibri" panose="020F0502020204030204" pitchFamily="34" charset="0"/>
                        </a:rPr>
                        <a:t>Totaal maandhuur in resterende gemeenten op 1/1/2022 van de aantallen relevant voor de toets</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0344470"/>
                  </a:ext>
                </a:extLst>
              </a:tr>
              <a:tr h="173850">
                <a:tc>
                  <a:txBody>
                    <a:bodyPr/>
                    <a:lstStyle/>
                    <a:p>
                      <a:pPr algn="l" fontAlgn="b"/>
                      <a:r>
                        <a:rPr lang="nl-NL" sz="900" b="0" i="0" u="none" strike="noStrike">
                          <a:solidFill>
                            <a:srgbClr val="000000"/>
                          </a:solidFill>
                          <a:effectLst/>
                          <a:latin typeface="Calibri" panose="020F0502020204030204" pitchFamily="34" charset="0"/>
                        </a:rPr>
                        <a:t>Totaal maandhuur in resterende gemeenten op 1/1/2023 van de aantallen relevant voor de toets</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1194243"/>
                  </a:ext>
                </a:extLst>
              </a:tr>
              <a:tr h="173850">
                <a:tc>
                  <a:txBody>
                    <a:bodyPr/>
                    <a:lstStyle/>
                    <a:p>
                      <a:pPr algn="l" fontAlgn="b"/>
                      <a:r>
                        <a:rPr lang="nl-NL" sz="900" b="0" i="0" u="none" strike="noStrike">
                          <a:solidFill>
                            <a:srgbClr val="000000"/>
                          </a:solidFill>
                          <a:effectLst/>
                          <a:latin typeface="Calibri" panose="020F0502020204030204" pitchFamily="34" charset="0"/>
                        </a:rPr>
                        <a:t>Mutatie maandhuur</a:t>
                      </a:r>
                    </a:p>
                  </a:txBody>
                  <a:tcPr marL="8279" marR="8279" marT="82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nl-NL" sz="900" b="1" i="0" u="none" strike="noStrike">
                          <a:solidFill>
                            <a:srgbClr val="000000"/>
                          </a:solidFill>
                          <a:effectLst/>
                          <a:latin typeface="Calibri" panose="020F0502020204030204" pitchFamily="34" charset="0"/>
                        </a:rPr>
                        <a:t>B223-B222</a:t>
                      </a:r>
                    </a:p>
                  </a:txBody>
                  <a:tcPr marL="8279" marR="8279" marT="8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010656677"/>
                  </a:ext>
                </a:extLst>
              </a:tr>
              <a:tr h="188752">
                <a:tc>
                  <a:txBody>
                    <a:bodyPr/>
                    <a:lstStyle/>
                    <a:p>
                      <a:pPr algn="l" fontAlgn="b"/>
                      <a:r>
                        <a:rPr lang="nl-NL" sz="900" b="0" i="0" u="none" strike="noStrike">
                          <a:solidFill>
                            <a:srgbClr val="000000"/>
                          </a:solidFill>
                          <a:effectLst/>
                          <a:latin typeface="Calibri" panose="020F0502020204030204" pitchFamily="34" charset="0"/>
                        </a:rPr>
                        <a:t>Huursomstijging</a:t>
                      </a:r>
                    </a:p>
                  </a:txBody>
                  <a:tcPr marL="8279" marR="8279" marT="827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nl-NL" sz="900" b="1" i="0" u="none" strike="noStrike" dirty="0">
                          <a:solidFill>
                            <a:srgbClr val="000000"/>
                          </a:solidFill>
                          <a:effectLst/>
                          <a:latin typeface="Calibri" panose="020F0502020204030204" pitchFamily="34" charset="0"/>
                        </a:rPr>
                        <a:t>(B223-B222)/B222</a:t>
                      </a:r>
                    </a:p>
                  </a:txBody>
                  <a:tcPr marL="8279" marR="8279" marT="8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803633774"/>
                  </a:ext>
                </a:extLst>
              </a:tr>
            </a:tbl>
          </a:graphicData>
        </a:graphic>
      </p:graphicFrame>
    </p:spTree>
    <p:custDataLst>
      <p:tags r:id="rId1"/>
    </p:custDataLst>
    <p:extLst>
      <p:ext uri="{BB962C8B-B14F-4D97-AF65-F5344CB8AC3E}">
        <p14:creationId xmlns:p14="http://schemas.microsoft.com/office/powerpoint/2010/main" val="287852080"/>
      </p:ext>
    </p:extLst>
  </p:cSld>
  <p:clrMapOvr>
    <a:masterClrMapping/>
  </p:clrMapOvr>
  <p:transition spd="slow" advTm="1981">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Rechtmatigheid 5/5</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8069502"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90488">
              <a:lnSpc>
                <a:spcPct val="100000"/>
              </a:lnSpc>
              <a:buNone/>
            </a:pPr>
            <a:r>
              <a:rPr lang="en-US" sz="1000" b="1" dirty="0">
                <a:solidFill>
                  <a:srgbClr val="000000"/>
                </a:solidFill>
                <a:highlight>
                  <a:srgbClr val="FFFFFF"/>
                </a:highlight>
              </a:rPr>
              <a:t> </a:t>
            </a:r>
            <a:endParaRPr lang="nl-NL" sz="1000" dirty="0">
              <a:solidFill>
                <a:srgbClr val="12909E"/>
              </a:solidFill>
            </a:endParaRPr>
          </a:p>
        </p:txBody>
      </p:sp>
      <p:sp>
        <p:nvSpPr>
          <p:cNvPr id="3" name="Tijdelijke aanduiding voor tekst 2">
            <a:extLst>
              <a:ext uri="{FF2B5EF4-FFF2-40B4-BE49-F238E27FC236}">
                <a16:creationId xmlns:a16="http://schemas.microsoft.com/office/drawing/2014/main" id="{3ED9337D-58F2-7C8F-6876-3F0F81DE5FF5}"/>
              </a:ext>
            </a:extLst>
          </p:cNvPr>
          <p:cNvSpPr txBox="1">
            <a:spLocks/>
          </p:cNvSpPr>
          <p:nvPr/>
        </p:nvSpPr>
        <p:spPr>
          <a:xfrm>
            <a:off x="835236" y="1147928"/>
            <a:ext cx="5745025"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Huursom</a:t>
            </a:r>
          </a:p>
          <a:p>
            <a:pPr marL="914400" lvl="2" indent="0">
              <a:buClr>
                <a:srgbClr val="DA5922"/>
              </a:buClr>
              <a:buNone/>
            </a:pPr>
            <a:endParaRPr lang="nl-NL" sz="1200" dirty="0">
              <a:solidFill>
                <a:srgbClr val="12909E"/>
              </a:solidFill>
            </a:endParaRPr>
          </a:p>
          <a:p>
            <a:pPr lvl="1">
              <a:buClr>
                <a:srgbClr val="DA5922"/>
              </a:buClr>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p:txBody>
      </p:sp>
      <p:graphicFrame>
        <p:nvGraphicFramePr>
          <p:cNvPr id="5" name="Tabel 4">
            <a:extLst>
              <a:ext uri="{FF2B5EF4-FFF2-40B4-BE49-F238E27FC236}">
                <a16:creationId xmlns:a16="http://schemas.microsoft.com/office/drawing/2014/main" id="{3CFCA597-A571-F52B-83C5-7D1F6AA55990}"/>
              </a:ext>
            </a:extLst>
          </p:cNvPr>
          <p:cNvGraphicFramePr>
            <a:graphicFrameLocks noGrp="1"/>
          </p:cNvGraphicFramePr>
          <p:nvPr>
            <p:extLst>
              <p:ext uri="{D42A27DB-BD31-4B8C-83A1-F6EECF244321}">
                <p14:modId xmlns:p14="http://schemas.microsoft.com/office/powerpoint/2010/main" val="3965601911"/>
              </p:ext>
            </p:extLst>
          </p:nvPr>
        </p:nvGraphicFramePr>
        <p:xfrm>
          <a:off x="1100515" y="1472759"/>
          <a:ext cx="6942968" cy="3262313"/>
        </p:xfrm>
        <a:graphic>
          <a:graphicData uri="http://schemas.openxmlformats.org/drawingml/2006/table">
            <a:tbl>
              <a:tblPr/>
              <a:tblGrid>
                <a:gridCol w="5296185">
                  <a:extLst>
                    <a:ext uri="{9D8B030D-6E8A-4147-A177-3AD203B41FA5}">
                      <a16:colId xmlns:a16="http://schemas.microsoft.com/office/drawing/2014/main" val="882972281"/>
                    </a:ext>
                  </a:extLst>
                </a:gridCol>
                <a:gridCol w="1646783">
                  <a:extLst>
                    <a:ext uri="{9D8B030D-6E8A-4147-A177-3AD203B41FA5}">
                      <a16:colId xmlns:a16="http://schemas.microsoft.com/office/drawing/2014/main" val="1655689468"/>
                    </a:ext>
                  </a:extLst>
                </a:gridCol>
              </a:tblGrid>
              <a:tr h="165572">
                <a:tc>
                  <a:txBody>
                    <a:bodyPr/>
                    <a:lstStyle/>
                    <a:p>
                      <a:pPr algn="l" fontAlgn="b"/>
                      <a:r>
                        <a:rPr lang="nl-NL" sz="900" b="0" i="0" u="none" strike="noStrike">
                          <a:solidFill>
                            <a:srgbClr val="000000"/>
                          </a:solidFill>
                          <a:effectLst/>
                          <a:latin typeface="Calibri" panose="020F0502020204030204" pitchFamily="34" charset="0"/>
                        </a:rPr>
                        <a:t> </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nl-NL" sz="900" b="1" i="0" u="none" strike="noStrike">
                          <a:solidFill>
                            <a:srgbClr val="000000"/>
                          </a:solidFill>
                          <a:effectLst/>
                          <a:latin typeface="Calibri" panose="020F0502020204030204" pitchFamily="34" charset="0"/>
                        </a:rPr>
                        <a:t>Huidig</a:t>
                      </a:r>
                    </a:p>
                  </a:txBody>
                  <a:tcPr marL="8279" marR="8279" marT="82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50778291"/>
                  </a:ext>
                </a:extLst>
              </a:tr>
              <a:tr h="165572">
                <a:tc>
                  <a:txBody>
                    <a:bodyPr/>
                    <a:lstStyle/>
                    <a:p>
                      <a:pPr algn="l" fontAlgn="b"/>
                      <a:r>
                        <a:rPr lang="nl-NL" sz="900" b="0" i="0" u="none" strike="noStrike">
                          <a:solidFill>
                            <a:srgbClr val="000000"/>
                          </a:solidFill>
                          <a:effectLst/>
                          <a:latin typeface="Calibri" panose="020F0502020204030204" pitchFamily="34" charset="0"/>
                        </a:rPr>
                        <a:t>Totaal aantal zelfstandige huurwoningen toegelaten instelling ultimo 2022</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7383563"/>
                  </a:ext>
                </a:extLst>
              </a:tr>
              <a:tr h="289750">
                <a:tc>
                  <a:txBody>
                    <a:bodyPr/>
                    <a:lstStyle/>
                    <a:p>
                      <a:pPr algn="l" fontAlgn="b"/>
                      <a:r>
                        <a:rPr lang="nl-NL" sz="900" b="0" i="0" u="none" strike="noStrike">
                          <a:solidFill>
                            <a:srgbClr val="000000"/>
                          </a:solidFill>
                          <a:effectLst/>
                          <a:latin typeface="Calibri" panose="020F0502020204030204" pitchFamily="34" charset="0"/>
                        </a:rPr>
                        <a:t>Aantal zelfstandige huurwoningen met een prestatieafspraak over de besteding van de inkomensafhankelijke huurstijging hoger dan de norm</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35234685"/>
                  </a:ext>
                </a:extLst>
              </a:tr>
              <a:tr h="165572">
                <a:tc>
                  <a:txBody>
                    <a:bodyPr/>
                    <a:lstStyle/>
                    <a:p>
                      <a:pPr algn="l" fontAlgn="b"/>
                      <a:r>
                        <a:rPr lang="nl-NL" sz="900" b="0" i="0" u="none" strike="noStrike">
                          <a:solidFill>
                            <a:srgbClr val="000000"/>
                          </a:solidFill>
                          <a:effectLst/>
                          <a:latin typeface="Calibri" panose="020F0502020204030204" pitchFamily="34" charset="0"/>
                        </a:rPr>
                        <a:t>Extra opbrengst van de hogere huurstijging dan de norm</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776034598"/>
                  </a:ext>
                </a:extLst>
              </a:tr>
              <a:tr h="165572">
                <a:tc>
                  <a:txBody>
                    <a:bodyPr/>
                    <a:lstStyle/>
                    <a:p>
                      <a:pPr algn="l" fontAlgn="b"/>
                      <a:endParaRPr lang="nl-NL" sz="900" b="0" i="0" u="none" strike="noStrike">
                        <a:solidFill>
                          <a:srgbClr val="000000"/>
                        </a:solidFill>
                        <a:effectLst/>
                        <a:latin typeface="Calibri" panose="020F0502020204030204" pitchFamily="34" charset="0"/>
                      </a:endParaRPr>
                    </a:p>
                  </a:txBody>
                  <a:tcPr marL="8279" marR="8279" marT="8279" marB="0" anchor="b">
                    <a:lnL>
                      <a:noFill/>
                    </a:lnL>
                    <a:lnR>
                      <a:noFill/>
                    </a:lnR>
                    <a:lnT>
                      <a:noFill/>
                    </a:lnT>
                    <a:lnB>
                      <a:noFill/>
                    </a:lnB>
                  </a:tcPr>
                </a:tc>
                <a:tc>
                  <a:txBody>
                    <a:bodyPr/>
                    <a:lstStyle/>
                    <a:p>
                      <a:pPr algn="ctr" fontAlgn="ctr"/>
                      <a:r>
                        <a:rPr lang="nl-NL" sz="900" b="0" i="0" u="none" strike="noStrike">
                          <a:solidFill>
                            <a:srgbClr val="000000"/>
                          </a:solidFill>
                          <a:effectLst/>
                          <a:latin typeface="Calibri" panose="020F0502020204030204" pitchFamily="34" charset="0"/>
                        </a:rPr>
                        <a:t> </a:t>
                      </a:r>
                    </a:p>
                  </a:txBody>
                  <a:tcPr marL="8279" marR="8279" marT="827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5998155"/>
                  </a:ext>
                </a:extLst>
              </a:tr>
              <a:tr h="289750">
                <a:tc>
                  <a:txBody>
                    <a:bodyPr/>
                    <a:lstStyle/>
                    <a:p>
                      <a:pPr algn="l" fontAlgn="b"/>
                      <a:r>
                        <a:rPr lang="nl-NL" sz="900" b="0" i="0" u="none" strike="noStrike">
                          <a:solidFill>
                            <a:srgbClr val="000000"/>
                          </a:solidFill>
                          <a:effectLst/>
                          <a:latin typeface="Calibri" panose="020F0502020204030204" pitchFamily="34" charset="0"/>
                        </a:rPr>
                        <a:t>Aantal zelfstandige huurwoningen toegelaten instelling relevant voor de huursomtoets in gemeenten met prestatieafspraak over een huursomstijging hoger dan de norm</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955795785"/>
                  </a:ext>
                </a:extLst>
              </a:tr>
              <a:tr h="289750">
                <a:tc>
                  <a:txBody>
                    <a:bodyPr/>
                    <a:lstStyle/>
                    <a:p>
                      <a:pPr algn="l" fontAlgn="b"/>
                      <a:r>
                        <a:rPr lang="nl-NL" sz="900" b="0" i="0" u="none" strike="noStrike">
                          <a:solidFill>
                            <a:srgbClr val="000000"/>
                          </a:solidFill>
                          <a:effectLst/>
                          <a:latin typeface="Calibri" panose="020F0502020204030204" pitchFamily="34" charset="0"/>
                        </a:rPr>
                        <a:t>In hoeveel gemeenten heeft de toegelaten instelling prestatieafspraken over een huursomstijging hoger dan de norm in 2022 gemaakt?</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745308367"/>
                  </a:ext>
                </a:extLst>
              </a:tr>
              <a:tr h="341629">
                <a:tc>
                  <a:txBody>
                    <a:bodyPr/>
                    <a:lstStyle/>
                    <a:p>
                      <a:pPr algn="l" fontAlgn="b"/>
                      <a:r>
                        <a:rPr lang="nl-NL" sz="900" b="0" i="0" u="none" strike="noStrike">
                          <a:solidFill>
                            <a:srgbClr val="000000"/>
                          </a:solidFill>
                          <a:effectLst/>
                          <a:latin typeface="Calibri" panose="020F0502020204030204" pitchFamily="34" charset="0"/>
                        </a:rPr>
                        <a:t>Is voor de zelfstandige huurwoningen relevant voor deze toets, de huursomstijging in de afzonderlijke gemeenten gelijk of lager dan is overeengekomen in de prestatieafspraak?</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ctr" fontAlgn="ctr"/>
                      <a:r>
                        <a:rPr lang="nl-NL" sz="900" b="0" i="0" u="none" strike="noStrike">
                          <a:solidFill>
                            <a:srgbClr val="000000"/>
                          </a:solidFill>
                          <a:effectLst/>
                          <a:latin typeface="Calibri" panose="020F0502020204030204" pitchFamily="34" charset="0"/>
                        </a:rPr>
                        <a:t>keuzemenu</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499711026"/>
                  </a:ext>
                </a:extLst>
              </a:tr>
              <a:tr h="231800">
                <a:tc>
                  <a:txBody>
                    <a:bodyPr/>
                    <a:lstStyle/>
                    <a:p>
                      <a:pPr algn="l" fontAlgn="t"/>
                      <a:r>
                        <a:rPr lang="nl-NL" sz="900" b="0" i="0" u="none" strike="noStrike">
                          <a:solidFill>
                            <a:srgbClr val="000000"/>
                          </a:solidFill>
                          <a:effectLst/>
                          <a:latin typeface="Calibri" panose="020F0502020204030204" pitchFamily="34" charset="0"/>
                        </a:rPr>
                        <a:t>Zo nee, in hoeveel gemeenten is de huursomstijging hoger dan is overeengekomen in de prestatieafspraak?</a:t>
                      </a:r>
                    </a:p>
                  </a:txBody>
                  <a:tcPr marL="8279" marR="8279" marT="8279" marB="0">
                    <a:lnL>
                      <a:noFill/>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ctr" fontAlgn="t"/>
                      <a:r>
                        <a:rPr lang="nl-NL" sz="900" b="0" i="0" u="none" strike="noStrike">
                          <a:solidFill>
                            <a:srgbClr val="000000"/>
                          </a:solidFill>
                          <a:effectLst/>
                          <a:latin typeface="Calibri" panose="020F0502020204030204" pitchFamily="34" charset="0"/>
                        </a:rPr>
                        <a:t>#</a:t>
                      </a:r>
                    </a:p>
                  </a:txBody>
                  <a:tcPr marL="8279" marR="8279" marT="827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555438535"/>
                  </a:ext>
                </a:extLst>
              </a:tr>
              <a:tr h="165572">
                <a:tc>
                  <a:txBody>
                    <a:bodyPr/>
                    <a:lstStyle/>
                    <a:p>
                      <a:pPr algn="l" fontAlgn="t"/>
                      <a:endParaRPr lang="nl-NL" sz="900" b="0" i="0" u="none" strike="noStrike">
                        <a:solidFill>
                          <a:srgbClr val="000000"/>
                        </a:solidFill>
                        <a:effectLst/>
                        <a:latin typeface="Calibri" panose="020F0502020204030204" pitchFamily="34" charset="0"/>
                      </a:endParaRPr>
                    </a:p>
                  </a:txBody>
                  <a:tcPr marL="8279" marR="8279" marT="8279" marB="0">
                    <a:lnL>
                      <a:noFill/>
                    </a:lnL>
                    <a:lnR>
                      <a:noFill/>
                    </a:lnR>
                    <a:lnT>
                      <a:noFill/>
                    </a:lnT>
                    <a:lnB>
                      <a:noFill/>
                    </a:lnB>
                  </a:tcPr>
                </a:tc>
                <a:tc>
                  <a:txBody>
                    <a:bodyPr/>
                    <a:lstStyle/>
                    <a:p>
                      <a:pPr algn="ctr" fontAlgn="t"/>
                      <a:endParaRPr lang="nl-NL" sz="900" b="0" i="0" u="none" strike="noStrike">
                        <a:solidFill>
                          <a:srgbClr val="000000"/>
                        </a:solidFill>
                        <a:effectLst/>
                        <a:latin typeface="Calibri" panose="020F0502020204030204" pitchFamily="34" charset="0"/>
                      </a:endParaRPr>
                    </a:p>
                  </a:txBody>
                  <a:tcPr marL="8279" marR="8279" marT="82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412475"/>
                  </a:ext>
                </a:extLst>
              </a:tr>
              <a:tr h="289750">
                <a:tc>
                  <a:txBody>
                    <a:bodyPr/>
                    <a:lstStyle/>
                    <a:p>
                      <a:pPr algn="l" fontAlgn="b"/>
                      <a:r>
                        <a:rPr lang="nl-NL" sz="900" b="0" i="0" u="none" strike="noStrike">
                          <a:solidFill>
                            <a:srgbClr val="000000"/>
                          </a:solidFill>
                          <a:effectLst/>
                          <a:latin typeface="Calibri" panose="020F0502020204030204" pitchFamily="34" charset="0"/>
                        </a:rPr>
                        <a:t>Aantal zelfstandige huurwoningen toegelaten instelling relevant voor de huursomtoets in resterende gemeenten zonder prestatieafspraak over een huursomstijging hoger dan de norm</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C9C9C9"/>
                    </a:solidFill>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557980494"/>
                  </a:ext>
                </a:extLst>
              </a:tr>
              <a:tr h="165572">
                <a:tc>
                  <a:txBody>
                    <a:bodyPr/>
                    <a:lstStyle/>
                    <a:p>
                      <a:pPr algn="l" fontAlgn="b"/>
                      <a:r>
                        <a:rPr lang="nl-NL" sz="900" b="0" i="0" u="none" strike="noStrike">
                          <a:solidFill>
                            <a:srgbClr val="000000"/>
                          </a:solidFill>
                          <a:effectLst/>
                          <a:latin typeface="Calibri" panose="020F0502020204030204" pitchFamily="34" charset="0"/>
                        </a:rPr>
                        <a:t>Totaal maandhuur in resterende gemeenten op 1/1/2022 van de aantallen relevant voor de toets</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C9C9C9"/>
                    </a:solidFill>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110416879"/>
                  </a:ext>
                </a:extLst>
              </a:tr>
              <a:tr h="173850">
                <a:tc>
                  <a:txBody>
                    <a:bodyPr/>
                    <a:lstStyle/>
                    <a:p>
                      <a:pPr algn="l" fontAlgn="b"/>
                      <a:r>
                        <a:rPr lang="nl-NL" sz="900" b="0" i="0" u="none" strike="noStrike">
                          <a:solidFill>
                            <a:srgbClr val="000000"/>
                          </a:solidFill>
                          <a:effectLst/>
                          <a:latin typeface="Calibri" panose="020F0502020204030204" pitchFamily="34" charset="0"/>
                        </a:rPr>
                        <a:t>Totaal maandhuur in resterende gemeenten op 1/1/2023 van de aantallen relevant voor de toets</a:t>
                      </a:r>
                    </a:p>
                  </a:txBody>
                  <a:tcPr marL="8279" marR="8279" marT="8279" marB="0" anchor="b">
                    <a:lnL>
                      <a:noFill/>
                    </a:lnL>
                    <a:lnR w="6350" cap="flat" cmpd="sng" algn="ctr">
                      <a:solidFill>
                        <a:srgbClr val="000000"/>
                      </a:solidFill>
                      <a:prstDash val="solid"/>
                      <a:round/>
                      <a:headEnd type="none" w="med" len="med"/>
                      <a:tailEnd type="none" w="med" len="med"/>
                    </a:lnR>
                    <a:lnT>
                      <a:noFill/>
                    </a:lnT>
                    <a:lnB>
                      <a:noFill/>
                    </a:lnB>
                    <a:solidFill>
                      <a:srgbClr val="C9C9C9"/>
                    </a:solidFill>
                  </a:tcPr>
                </a:tc>
                <a:tc>
                  <a:txBody>
                    <a:bodyPr/>
                    <a:lstStyle/>
                    <a:p>
                      <a:pPr algn="ctr" fontAlgn="ctr"/>
                      <a:r>
                        <a:rPr lang="nl-NL" sz="900" b="0" i="0" u="none" strike="noStrike">
                          <a:solidFill>
                            <a:srgbClr val="000000"/>
                          </a:solidFill>
                          <a:effectLst/>
                          <a:latin typeface="Calibri" panose="020F0502020204030204" pitchFamily="34" charset="0"/>
                        </a:rPr>
                        <a:t>€</a:t>
                      </a:r>
                    </a:p>
                  </a:txBody>
                  <a:tcPr marL="8279" marR="8279" marT="82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855303583"/>
                  </a:ext>
                </a:extLst>
              </a:tr>
              <a:tr h="173850">
                <a:tc>
                  <a:txBody>
                    <a:bodyPr/>
                    <a:lstStyle/>
                    <a:p>
                      <a:pPr algn="l" fontAlgn="b"/>
                      <a:r>
                        <a:rPr lang="nl-NL" sz="900" b="0" i="0" u="none" strike="noStrike">
                          <a:solidFill>
                            <a:srgbClr val="000000"/>
                          </a:solidFill>
                          <a:effectLst/>
                          <a:latin typeface="Calibri" panose="020F0502020204030204" pitchFamily="34" charset="0"/>
                        </a:rPr>
                        <a:t>Mutatie maandhuur</a:t>
                      </a:r>
                    </a:p>
                  </a:txBody>
                  <a:tcPr marL="8279" marR="8279" marT="8279" marB="0" anchor="b">
                    <a:lnL>
                      <a:noFill/>
                    </a:lnL>
                    <a:lnR w="12700" cap="flat" cmpd="sng" algn="ctr">
                      <a:solidFill>
                        <a:srgbClr val="000000"/>
                      </a:solidFill>
                      <a:prstDash val="solid"/>
                      <a:round/>
                      <a:headEnd type="none" w="med" len="med"/>
                      <a:tailEnd type="none" w="med" len="med"/>
                    </a:lnR>
                    <a:lnT>
                      <a:noFill/>
                    </a:lnT>
                    <a:lnB>
                      <a:noFill/>
                    </a:lnB>
                    <a:solidFill>
                      <a:srgbClr val="C9C9C9"/>
                    </a:solidFill>
                  </a:tcPr>
                </a:tc>
                <a:tc>
                  <a:txBody>
                    <a:bodyPr/>
                    <a:lstStyle/>
                    <a:p>
                      <a:pPr algn="ctr" fontAlgn="b"/>
                      <a:r>
                        <a:rPr lang="nl-NL" sz="900" b="1" i="0" u="none" strike="noStrike">
                          <a:solidFill>
                            <a:srgbClr val="000000"/>
                          </a:solidFill>
                          <a:effectLst/>
                          <a:latin typeface="Calibri" panose="020F0502020204030204" pitchFamily="34" charset="0"/>
                        </a:rPr>
                        <a:t>B223-B222</a:t>
                      </a:r>
                    </a:p>
                  </a:txBody>
                  <a:tcPr marL="8279" marR="8279" marT="8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436592964"/>
                  </a:ext>
                </a:extLst>
              </a:tr>
              <a:tr h="188752">
                <a:tc>
                  <a:txBody>
                    <a:bodyPr/>
                    <a:lstStyle/>
                    <a:p>
                      <a:pPr algn="l" fontAlgn="b"/>
                      <a:r>
                        <a:rPr lang="nl-NL" sz="900" b="0" i="0" u="none" strike="noStrike">
                          <a:solidFill>
                            <a:srgbClr val="000000"/>
                          </a:solidFill>
                          <a:effectLst/>
                          <a:latin typeface="Calibri" panose="020F0502020204030204" pitchFamily="34" charset="0"/>
                        </a:rPr>
                        <a:t>Huursomstijging</a:t>
                      </a:r>
                    </a:p>
                  </a:txBody>
                  <a:tcPr marL="8279" marR="8279" marT="8279" marB="0" anchor="b">
                    <a:lnL>
                      <a:noFill/>
                    </a:lnL>
                    <a:lnR w="12700" cap="flat" cmpd="sng" algn="ctr">
                      <a:solidFill>
                        <a:srgbClr val="000000"/>
                      </a:solidFill>
                      <a:prstDash val="solid"/>
                      <a:round/>
                      <a:headEnd type="none" w="med" len="med"/>
                      <a:tailEnd type="none" w="med" len="med"/>
                    </a:lnR>
                    <a:lnT>
                      <a:noFill/>
                    </a:lnT>
                    <a:lnB>
                      <a:noFill/>
                    </a:lnB>
                    <a:solidFill>
                      <a:srgbClr val="C9C9C9"/>
                    </a:solidFill>
                  </a:tcPr>
                </a:tc>
                <a:tc>
                  <a:txBody>
                    <a:bodyPr/>
                    <a:lstStyle/>
                    <a:p>
                      <a:pPr algn="ctr" fontAlgn="b"/>
                      <a:r>
                        <a:rPr lang="nl-NL" sz="900" b="1" i="0" u="none" strike="noStrike" dirty="0">
                          <a:solidFill>
                            <a:srgbClr val="000000"/>
                          </a:solidFill>
                          <a:effectLst/>
                          <a:latin typeface="Calibri" panose="020F0502020204030204" pitchFamily="34" charset="0"/>
                        </a:rPr>
                        <a:t>(B223-B222)/B222</a:t>
                      </a:r>
                    </a:p>
                  </a:txBody>
                  <a:tcPr marL="8279" marR="8279" marT="82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893295667"/>
                  </a:ext>
                </a:extLst>
              </a:tr>
            </a:tbl>
          </a:graphicData>
        </a:graphic>
      </p:graphicFrame>
    </p:spTree>
    <p:custDataLst>
      <p:tags r:id="rId1"/>
    </p:custDataLst>
    <p:extLst>
      <p:ext uri="{BB962C8B-B14F-4D97-AF65-F5344CB8AC3E}">
        <p14:creationId xmlns:p14="http://schemas.microsoft.com/office/powerpoint/2010/main" val="1551311196"/>
      </p:ext>
    </p:extLst>
  </p:cSld>
  <p:clrMapOvr>
    <a:masterClrMapping/>
  </p:clrMapOvr>
  <p:transition spd="slow" advTm="1981">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WOZ-bezitstabel 1/2</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8069502"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90488">
              <a:lnSpc>
                <a:spcPct val="100000"/>
              </a:lnSpc>
              <a:buNone/>
            </a:pPr>
            <a:r>
              <a:rPr lang="en-US" sz="1000" b="1" dirty="0">
                <a:solidFill>
                  <a:srgbClr val="000000"/>
                </a:solidFill>
                <a:highlight>
                  <a:srgbClr val="FFFFFF"/>
                </a:highlight>
              </a:rPr>
              <a:t> </a:t>
            </a:r>
            <a:endParaRPr lang="nl-NL" sz="1000" dirty="0">
              <a:solidFill>
                <a:srgbClr val="12909E"/>
              </a:solidFill>
            </a:endParaRPr>
          </a:p>
        </p:txBody>
      </p:sp>
      <p:sp>
        <p:nvSpPr>
          <p:cNvPr id="3" name="Tijdelijke aanduiding voor tekst 2">
            <a:extLst>
              <a:ext uri="{FF2B5EF4-FFF2-40B4-BE49-F238E27FC236}">
                <a16:creationId xmlns:a16="http://schemas.microsoft.com/office/drawing/2014/main" id="{3ED9337D-58F2-7C8F-6876-3F0F81DE5FF5}"/>
              </a:ext>
            </a:extLst>
          </p:cNvPr>
          <p:cNvSpPr txBox="1">
            <a:spLocks/>
          </p:cNvSpPr>
          <p:nvPr/>
        </p:nvSpPr>
        <p:spPr>
          <a:xfrm>
            <a:off x="835236" y="1546678"/>
            <a:ext cx="5745025"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Wordt vaker gebruikt voor verschillende doeleinden </a:t>
            </a:r>
            <a:r>
              <a:rPr lang="nl-NL" sz="1400" dirty="0" err="1">
                <a:solidFill>
                  <a:srgbClr val="12909E"/>
                </a:solidFill>
              </a:rPr>
              <a:t>oa</a:t>
            </a:r>
            <a:r>
              <a:rPr lang="nl-NL" sz="1400" dirty="0">
                <a:solidFill>
                  <a:srgbClr val="12909E"/>
                </a:solidFill>
              </a:rPr>
              <a:t>:</a:t>
            </a:r>
          </a:p>
          <a:p>
            <a:pPr lvl="1">
              <a:buClr>
                <a:srgbClr val="DA5922"/>
              </a:buClr>
            </a:pPr>
            <a:r>
              <a:rPr lang="nl-NL" sz="1400" dirty="0">
                <a:solidFill>
                  <a:srgbClr val="12909E"/>
                </a:solidFill>
              </a:rPr>
              <a:t>Toezicht</a:t>
            </a:r>
          </a:p>
          <a:p>
            <a:pPr lvl="1">
              <a:buClr>
                <a:srgbClr val="DA5922"/>
              </a:buClr>
            </a:pPr>
            <a:r>
              <a:rPr lang="nl-NL" sz="1400" dirty="0">
                <a:solidFill>
                  <a:srgbClr val="12909E"/>
                </a:solidFill>
              </a:rPr>
              <a:t>Thema onderzoeken</a:t>
            </a:r>
          </a:p>
          <a:p>
            <a:pPr lvl="1">
              <a:buClr>
                <a:srgbClr val="DA5922"/>
              </a:buClr>
            </a:pPr>
            <a:r>
              <a:rPr lang="nl-NL" sz="1400" dirty="0">
                <a:solidFill>
                  <a:srgbClr val="12909E"/>
                </a:solidFill>
              </a:rPr>
              <a:t>CBS</a:t>
            </a:r>
          </a:p>
          <a:p>
            <a:pPr lvl="1">
              <a:buClr>
                <a:srgbClr val="DA5922"/>
              </a:buClr>
            </a:pPr>
            <a:r>
              <a:rPr lang="nl-NL" sz="1400" dirty="0" err="1">
                <a:solidFill>
                  <a:srgbClr val="12909E"/>
                </a:solidFill>
              </a:rPr>
              <a:t>etc</a:t>
            </a:r>
            <a:endParaRPr lang="nl-NL" sz="1400" dirty="0">
              <a:solidFill>
                <a:srgbClr val="12909E"/>
              </a:solidFill>
            </a:endParaRPr>
          </a:p>
          <a:p>
            <a:pPr>
              <a:buClr>
                <a:srgbClr val="DA5922"/>
              </a:buClr>
            </a:pPr>
            <a:r>
              <a:rPr lang="nl-NL" sz="1400" dirty="0">
                <a:solidFill>
                  <a:srgbClr val="12909E"/>
                </a:solidFill>
              </a:rPr>
              <a:t>Meest voorkomende signalen</a:t>
            </a:r>
          </a:p>
          <a:p>
            <a:pPr lvl="1">
              <a:buClr>
                <a:srgbClr val="DA5922"/>
              </a:buClr>
            </a:pPr>
            <a:r>
              <a:rPr lang="nl-NL" sz="1400" dirty="0">
                <a:solidFill>
                  <a:srgbClr val="12909E"/>
                </a:solidFill>
              </a:rPr>
              <a:t>Afwijking in aansluiting tussen eindstand </a:t>
            </a:r>
            <a:r>
              <a:rPr lang="nl-NL" sz="1400" dirty="0" err="1">
                <a:solidFill>
                  <a:srgbClr val="12909E"/>
                </a:solidFill>
              </a:rPr>
              <a:t>dVi</a:t>
            </a:r>
            <a:r>
              <a:rPr lang="nl-NL" sz="1400" dirty="0">
                <a:solidFill>
                  <a:srgbClr val="12909E"/>
                </a:solidFill>
              </a:rPr>
              <a:t> voorgaand jaar en beginstand huidige </a:t>
            </a:r>
            <a:r>
              <a:rPr lang="nl-NL" sz="1400" dirty="0" err="1">
                <a:solidFill>
                  <a:srgbClr val="12909E"/>
                </a:solidFill>
              </a:rPr>
              <a:t>dVi</a:t>
            </a:r>
            <a:endParaRPr lang="nl-NL" sz="1400" dirty="0">
              <a:solidFill>
                <a:srgbClr val="12909E"/>
              </a:solidFill>
            </a:endParaRPr>
          </a:p>
          <a:p>
            <a:pPr lvl="1">
              <a:buClr>
                <a:srgbClr val="DA5922"/>
              </a:buClr>
            </a:pPr>
            <a:r>
              <a:rPr lang="nl-NL" sz="1400" dirty="0">
                <a:solidFill>
                  <a:srgbClr val="12909E"/>
                </a:solidFill>
              </a:rPr>
              <a:t>Onvolledig invullen (alle onderdelen zijn verplicht mits van toepassing)</a:t>
            </a:r>
          </a:p>
          <a:p>
            <a:pPr lvl="1">
              <a:buClr>
                <a:srgbClr val="DA5922"/>
              </a:buClr>
            </a:pPr>
            <a:r>
              <a:rPr lang="nl-NL" sz="1400" dirty="0">
                <a:solidFill>
                  <a:srgbClr val="12909E"/>
                </a:solidFill>
              </a:rPr>
              <a:t>Onjuiste invulling, </a:t>
            </a:r>
            <a:r>
              <a:rPr lang="nl-NL" sz="1400" dirty="0" err="1">
                <a:solidFill>
                  <a:srgbClr val="12909E"/>
                </a:solidFill>
              </a:rPr>
              <a:t>oa</a:t>
            </a:r>
            <a:r>
              <a:rPr lang="nl-NL" sz="1400" dirty="0">
                <a:solidFill>
                  <a:srgbClr val="12909E"/>
                </a:solidFill>
              </a:rPr>
              <a:t> mutatiesoort met aantal eenheden begin/eind verslagjaar</a:t>
            </a:r>
          </a:p>
          <a:p>
            <a:pPr marL="0" indent="0">
              <a:buClr>
                <a:srgbClr val="DA5922"/>
              </a:buClr>
              <a:buNone/>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p:txBody>
      </p:sp>
    </p:spTree>
    <p:custDataLst>
      <p:tags r:id="rId1"/>
    </p:custDataLst>
    <p:extLst>
      <p:ext uri="{BB962C8B-B14F-4D97-AF65-F5344CB8AC3E}">
        <p14:creationId xmlns:p14="http://schemas.microsoft.com/office/powerpoint/2010/main" val="3031996946"/>
      </p:ext>
    </p:extLst>
  </p:cSld>
  <p:clrMapOvr>
    <a:masterClrMapping/>
  </p:clrMapOvr>
  <p:transition spd="slow" advTm="1981">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WOZ-bezitstabel 2/2</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8069502"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90488">
              <a:lnSpc>
                <a:spcPct val="100000"/>
              </a:lnSpc>
              <a:buNone/>
            </a:pPr>
            <a:r>
              <a:rPr lang="en-US" sz="1000" b="1" dirty="0">
                <a:solidFill>
                  <a:srgbClr val="000000"/>
                </a:solidFill>
                <a:highlight>
                  <a:srgbClr val="FFFFFF"/>
                </a:highlight>
              </a:rPr>
              <a:t> </a:t>
            </a:r>
            <a:endParaRPr lang="nl-NL" sz="1000" dirty="0">
              <a:solidFill>
                <a:srgbClr val="12909E"/>
              </a:solidFill>
            </a:endParaRPr>
          </a:p>
        </p:txBody>
      </p:sp>
      <p:sp>
        <p:nvSpPr>
          <p:cNvPr id="3" name="Tijdelijke aanduiding voor tekst 2">
            <a:extLst>
              <a:ext uri="{FF2B5EF4-FFF2-40B4-BE49-F238E27FC236}">
                <a16:creationId xmlns:a16="http://schemas.microsoft.com/office/drawing/2014/main" id="{3ED9337D-58F2-7C8F-6876-3F0F81DE5FF5}"/>
              </a:ext>
            </a:extLst>
          </p:cNvPr>
          <p:cNvSpPr txBox="1">
            <a:spLocks/>
          </p:cNvSpPr>
          <p:nvPr/>
        </p:nvSpPr>
        <p:spPr>
          <a:xfrm>
            <a:off x="835236" y="1546678"/>
            <a:ext cx="5745025"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Voorbeeld van een analyse op datakwaliteit WOZ-bezitstabel</a:t>
            </a:r>
          </a:p>
          <a:p>
            <a:pPr marL="0" indent="0">
              <a:buClr>
                <a:srgbClr val="DA5922"/>
              </a:buClr>
              <a:buNone/>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p:txBody>
      </p:sp>
      <p:graphicFrame>
        <p:nvGraphicFramePr>
          <p:cNvPr id="4" name="Tabel 3">
            <a:extLst>
              <a:ext uri="{FF2B5EF4-FFF2-40B4-BE49-F238E27FC236}">
                <a16:creationId xmlns:a16="http://schemas.microsoft.com/office/drawing/2014/main" id="{939C7A71-6C72-2BC0-0B8B-3D9CB86C5385}"/>
              </a:ext>
            </a:extLst>
          </p:cNvPr>
          <p:cNvGraphicFramePr>
            <a:graphicFrameLocks noGrp="1"/>
          </p:cNvGraphicFramePr>
          <p:nvPr/>
        </p:nvGraphicFramePr>
        <p:xfrm>
          <a:off x="628650" y="2080376"/>
          <a:ext cx="7886700" cy="1841586"/>
        </p:xfrm>
        <a:graphic>
          <a:graphicData uri="http://schemas.openxmlformats.org/drawingml/2006/table">
            <a:tbl>
              <a:tblPr firstRow="1" firstCol="1" bandRow="1"/>
              <a:tblGrid>
                <a:gridCol w="281218">
                  <a:extLst>
                    <a:ext uri="{9D8B030D-6E8A-4147-A177-3AD203B41FA5}">
                      <a16:colId xmlns:a16="http://schemas.microsoft.com/office/drawing/2014/main" val="409307728"/>
                    </a:ext>
                  </a:extLst>
                </a:gridCol>
                <a:gridCol w="1073970">
                  <a:extLst>
                    <a:ext uri="{9D8B030D-6E8A-4147-A177-3AD203B41FA5}">
                      <a16:colId xmlns:a16="http://schemas.microsoft.com/office/drawing/2014/main" val="387367016"/>
                    </a:ext>
                  </a:extLst>
                </a:gridCol>
                <a:gridCol w="2494675">
                  <a:extLst>
                    <a:ext uri="{9D8B030D-6E8A-4147-A177-3AD203B41FA5}">
                      <a16:colId xmlns:a16="http://schemas.microsoft.com/office/drawing/2014/main" val="263530101"/>
                    </a:ext>
                  </a:extLst>
                </a:gridCol>
                <a:gridCol w="1814309">
                  <a:extLst>
                    <a:ext uri="{9D8B030D-6E8A-4147-A177-3AD203B41FA5}">
                      <a16:colId xmlns:a16="http://schemas.microsoft.com/office/drawing/2014/main" val="1496126377"/>
                    </a:ext>
                  </a:extLst>
                </a:gridCol>
                <a:gridCol w="1043228">
                  <a:extLst>
                    <a:ext uri="{9D8B030D-6E8A-4147-A177-3AD203B41FA5}">
                      <a16:colId xmlns:a16="http://schemas.microsoft.com/office/drawing/2014/main" val="4008252826"/>
                    </a:ext>
                  </a:extLst>
                </a:gridCol>
                <a:gridCol w="589650">
                  <a:extLst>
                    <a:ext uri="{9D8B030D-6E8A-4147-A177-3AD203B41FA5}">
                      <a16:colId xmlns:a16="http://schemas.microsoft.com/office/drawing/2014/main" val="2492217650"/>
                    </a:ext>
                  </a:extLst>
                </a:gridCol>
                <a:gridCol w="589650">
                  <a:extLst>
                    <a:ext uri="{9D8B030D-6E8A-4147-A177-3AD203B41FA5}">
                      <a16:colId xmlns:a16="http://schemas.microsoft.com/office/drawing/2014/main" val="142581301"/>
                    </a:ext>
                  </a:extLst>
                </a:gridCol>
              </a:tblGrid>
              <a:tr h="242021">
                <a:tc>
                  <a:txBody>
                    <a:bodyPr/>
                    <a:lstStyle/>
                    <a:p>
                      <a:pPr>
                        <a:lnSpc>
                          <a:spcPct val="115000"/>
                        </a:lnSpc>
                        <a:spcAft>
                          <a:spcPts val="1000"/>
                        </a:spcAft>
                      </a:pPr>
                      <a:r>
                        <a:rPr lang="en-US" sz="700" b="1">
                          <a:effectLst/>
                          <a:latin typeface="Verdana" panose="020B0604030504040204" pitchFamily="34" charset="0"/>
                          <a:ea typeface="Calibri" panose="020F0502020204030204" pitchFamily="34" charset="0"/>
                          <a:cs typeface="Times New Roman" panose="02020603050405020304" pitchFamily="18" charset="0"/>
                        </a:rPr>
                        <a:t>#</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b="1">
                          <a:effectLst/>
                          <a:latin typeface="Verdana" panose="020B0604030504040204" pitchFamily="34" charset="0"/>
                          <a:ea typeface="Calibri" panose="020F0502020204030204" pitchFamily="34" charset="0"/>
                          <a:cs typeface="Times New Roman" panose="02020603050405020304" pitchFamily="18" charset="0"/>
                        </a:rPr>
                        <a:t>Hoofdstuk</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b="1">
                          <a:effectLst/>
                          <a:latin typeface="Verdana" panose="020B0604030504040204" pitchFamily="34" charset="0"/>
                          <a:ea typeface="Calibri" panose="020F0502020204030204" pitchFamily="34" charset="0"/>
                          <a:cs typeface="Times New Roman" panose="02020603050405020304" pitchFamily="18" charset="0"/>
                        </a:rPr>
                        <a:t>Analyseomschrijving</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b="1">
                          <a:effectLst/>
                          <a:latin typeface="Verdana" panose="020B0604030504040204" pitchFamily="34" charset="0"/>
                          <a:ea typeface="Calibri" panose="020F0502020204030204" pitchFamily="34" charset="0"/>
                          <a:cs typeface="Times New Roman" panose="02020603050405020304" pitchFamily="18" charset="0"/>
                        </a:rPr>
                        <a:t>Risico</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b="1">
                          <a:effectLst/>
                          <a:latin typeface="Verdana" panose="020B0604030504040204" pitchFamily="34" charset="0"/>
                          <a:ea typeface="Calibri" panose="020F0502020204030204" pitchFamily="34" charset="0"/>
                          <a:cs typeface="Times New Roman" panose="02020603050405020304" pitchFamily="18" charset="0"/>
                        </a:rPr>
                        <a:t>Toetsings onderwerp</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b="1">
                          <a:effectLst/>
                          <a:latin typeface="Verdana" panose="020B0604030504040204" pitchFamily="34" charset="0"/>
                          <a:ea typeface="Calibri" panose="020F0502020204030204" pitchFamily="34" charset="0"/>
                          <a:cs typeface="Times New Roman" panose="02020603050405020304" pitchFamily="18" charset="0"/>
                        </a:rPr>
                        <a:t>Primaire analyse</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b="1">
                          <a:effectLst/>
                          <a:latin typeface="Verdana" panose="020B0604030504040204" pitchFamily="34" charset="0"/>
                          <a:ea typeface="Calibri" panose="020F0502020204030204" pitchFamily="34" charset="0"/>
                          <a:cs typeface="Times New Roman" panose="02020603050405020304" pitchFamily="18" charset="0"/>
                        </a:rPr>
                        <a:t>Risico afweging</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677444"/>
                  </a:ext>
                </a:extLst>
              </a:tr>
              <a:tr h="1546237">
                <a:tc>
                  <a:txBody>
                    <a:bodyPr/>
                    <a:lstStyle/>
                    <a:p>
                      <a:pPr>
                        <a:lnSpc>
                          <a:spcPct val="115000"/>
                        </a:lnSpc>
                        <a:spcAft>
                          <a:spcPts val="1000"/>
                        </a:spcAft>
                      </a:pPr>
                      <a:r>
                        <a:rPr lang="en-US" sz="700">
                          <a:effectLst/>
                          <a:latin typeface="Verdana" panose="020B0604030504040204" pitchFamily="34" charset="0"/>
                          <a:ea typeface="Calibri" panose="020F0502020204030204" pitchFamily="34" charset="0"/>
                          <a:cs typeface="Times New Roman" panose="02020603050405020304" pitchFamily="18" charset="0"/>
                        </a:rPr>
                        <a:t>1.1</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effectLst/>
                          <a:latin typeface="Verdana" panose="020B0604030504040204" pitchFamily="34" charset="0"/>
                          <a:ea typeface="Calibri" panose="020F0502020204030204" pitchFamily="34" charset="0"/>
                          <a:cs typeface="Times New Roman" panose="02020603050405020304" pitchFamily="18" charset="0"/>
                        </a:rPr>
                        <a:t>2.1 WOZ</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Verdana" panose="020B0604030504040204" pitchFamily="34" charset="0"/>
                          <a:ea typeface="Calibri" panose="020F0502020204030204" pitchFamily="34" charset="0"/>
                          <a:cs typeface="Times New Roman" panose="02020603050405020304" pitchFamily="18" charset="0"/>
                        </a:rPr>
                        <a:t>De aantallen zoals opgenomen in het WOZ bestand ultimo 2021 (uit dVi2021) dient aan te sluiten op de aantallen zoals verantwoord in dVi2022 primo het jaar. Bij noodzaak kan eventueel gebruik worden gemaakt van de aantallen zoals opgenomen in dPi2022</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700">
                          <a:effectLst/>
                          <a:latin typeface="Verdana" panose="020B0604030504040204" pitchFamily="34" charset="0"/>
                          <a:ea typeface="Calibri" panose="020F0502020204030204" pitchFamily="34" charset="0"/>
                          <a:cs typeface="Times New Roman" panose="02020603050405020304" pitchFamily="18" charset="0"/>
                        </a:rPr>
                        <a:t>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700">
                          <a:effectLst/>
                          <a:latin typeface="Verdana" panose="020B0604030504040204" pitchFamily="34" charset="0"/>
                          <a:ea typeface="Calibri" panose="020F0502020204030204" pitchFamily="34" charset="0"/>
                          <a:cs typeface="Times New Roman" panose="02020603050405020304" pitchFamily="18" charset="0"/>
                        </a:rPr>
                        <a:t>Afwijkingen &gt;2% en 10 eenheden abs kan kwalitatief foutieve data aantonen.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sz="700">
                          <a:effectLst/>
                          <a:latin typeface="Verdana" panose="020B0604030504040204" pitchFamily="34" charset="0"/>
                          <a:ea typeface="Calibri" panose="020F0502020204030204" pitchFamily="34" charset="0"/>
                          <a:cs typeface="Times New Roman" panose="02020603050405020304" pitchFamily="18" charset="0"/>
                        </a:rPr>
                        <a:t>NB: rekening houden met eigendomspercentage </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buFont typeface="Symbol" panose="05050102010706020507" pitchFamily="18" charset="2"/>
                        <a:buChar char=""/>
                      </a:pPr>
                      <a:r>
                        <a:rPr lang="nl-NL" sz="700">
                          <a:effectLst/>
                          <a:latin typeface="Verdana" panose="020B0604030504040204" pitchFamily="34" charset="0"/>
                          <a:ea typeface="Calibri" panose="020F0502020204030204" pitchFamily="34" charset="0"/>
                          <a:cs typeface="Times New Roman" panose="02020603050405020304" pitchFamily="18" charset="0"/>
                        </a:rPr>
                        <a:t>Onjuist of onvolledig verantwoorden van de aantallen</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nl-NL" sz="700">
                          <a:effectLst/>
                          <a:latin typeface="Verdana" panose="020B0604030504040204" pitchFamily="34" charset="0"/>
                          <a:ea typeface="Calibri" panose="020F0502020204030204" pitchFamily="34" charset="0"/>
                          <a:cs typeface="Times New Roman" panose="02020603050405020304" pitchFamily="18" charset="0"/>
                        </a:rPr>
                        <a:t>Onjuist of onvolledig bepalen van de marktwaarde in het Woz bestand</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nl-NL" sz="700">
                          <a:effectLst/>
                          <a:latin typeface="Verdana" panose="020B0604030504040204" pitchFamily="34" charset="0"/>
                          <a:ea typeface="Calibri" panose="020F0502020204030204" pitchFamily="34" charset="0"/>
                          <a:cs typeface="Times New Roman" panose="02020603050405020304" pitchFamily="18" charset="0"/>
                        </a:rPr>
                        <a:t>Onjuist bepalen van de bijdrageheffing</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Verdana" panose="020B0604030504040204" pitchFamily="34" charset="0"/>
                          <a:ea typeface="Calibri" panose="020F0502020204030204" pitchFamily="34" charset="0"/>
                          <a:cs typeface="Times New Roman" panose="02020603050405020304" pitchFamily="18" charset="0"/>
                        </a:rPr>
                        <a:t>Bedrijfsmodel, Portefeuillestrategie en Governance &amp; Organisatie</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a:effectLst/>
                          <a:latin typeface="Verdana" panose="020B0604030504040204" pitchFamily="34" charset="0"/>
                          <a:ea typeface="Calibri" panose="020F0502020204030204" pitchFamily="34" charset="0"/>
                          <a:cs typeface="Times New Roman" panose="02020603050405020304" pitchFamily="18" charset="0"/>
                        </a:rPr>
                        <a:t>Aw</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NL" sz="700" dirty="0">
                          <a:effectLst/>
                          <a:latin typeface="Verdana" panose="020B0604030504040204" pitchFamily="34" charset="0"/>
                          <a:ea typeface="Calibri" panose="020F0502020204030204" pitchFamily="34" charset="0"/>
                          <a:cs typeface="Times New Roman" panose="02020603050405020304" pitchFamily="18" charset="0"/>
                        </a:rPr>
                        <a:t>Laag</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43" marR="54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607606"/>
                  </a:ext>
                </a:extLst>
              </a:tr>
            </a:tbl>
          </a:graphicData>
        </a:graphic>
      </p:graphicFrame>
    </p:spTree>
    <p:custDataLst>
      <p:tags r:id="rId1"/>
    </p:custDataLst>
    <p:extLst>
      <p:ext uri="{BB962C8B-B14F-4D97-AF65-F5344CB8AC3E}">
        <p14:creationId xmlns:p14="http://schemas.microsoft.com/office/powerpoint/2010/main" val="855730688"/>
      </p:ext>
    </p:extLst>
  </p:cSld>
  <p:clrMapOvr>
    <a:masterClrMapping/>
  </p:clrMapOvr>
  <p:transition spd="slow" advTm="1981">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6BAEF107-5BCF-DF40-8E12-94E7B946DF68}"/>
              </a:ext>
            </a:extLst>
          </p:cNvPr>
          <p:cNvCxnSpPr>
            <a:cxnSpLocks/>
          </p:cNvCxnSpPr>
          <p:nvPr/>
        </p:nvCxnSpPr>
        <p:spPr>
          <a:xfrm>
            <a:off x="914240" y="6875"/>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19" name="Tijdelijke aanduiding voor tekst 1">
            <a:extLst>
              <a:ext uri="{FF2B5EF4-FFF2-40B4-BE49-F238E27FC236}">
                <a16:creationId xmlns:a16="http://schemas.microsoft.com/office/drawing/2014/main" id="{6E226D41-B642-8C4F-BAB6-8A065C34BAC9}"/>
              </a:ext>
            </a:extLst>
          </p:cNvPr>
          <p:cNvSpPr txBox="1">
            <a:spLocks/>
          </p:cNvSpPr>
          <p:nvPr/>
        </p:nvSpPr>
        <p:spPr>
          <a:xfrm>
            <a:off x="1147054" y="526377"/>
            <a:ext cx="7907564"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lnSpc>
                <a:spcPct val="100000"/>
              </a:lnSpc>
            </a:pPr>
            <a:r>
              <a:rPr lang="nl-NL" sz="2800" dirty="0">
                <a:solidFill>
                  <a:srgbClr val="12909E"/>
                </a:solidFill>
              </a:rPr>
              <a:t>Afsluiting</a:t>
            </a:r>
          </a:p>
          <a:p>
            <a:endParaRPr lang="nl-NL" b="1" dirty="0"/>
          </a:p>
        </p:txBody>
      </p:sp>
      <p:sp>
        <p:nvSpPr>
          <p:cNvPr id="37" name="Tijdelijke aanduiding voor tekst 2">
            <a:extLst>
              <a:ext uri="{FF2B5EF4-FFF2-40B4-BE49-F238E27FC236}">
                <a16:creationId xmlns:a16="http://schemas.microsoft.com/office/drawing/2014/main" id="{8DF15F37-75FA-954E-A7DF-D02906A13C88}"/>
              </a:ext>
            </a:extLst>
          </p:cNvPr>
          <p:cNvSpPr txBox="1">
            <a:spLocks/>
          </p:cNvSpPr>
          <p:nvPr/>
        </p:nvSpPr>
        <p:spPr>
          <a:xfrm>
            <a:off x="1283206" y="3377653"/>
            <a:ext cx="5232018" cy="305606"/>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
                <a:srgbClr val="DA5922"/>
              </a:buClr>
              <a:buFont typeface="+mj-lt"/>
              <a:buAutoNum type="arabicPeriod"/>
            </a:pPr>
            <a:endParaRPr lang="nl-NL" sz="1400">
              <a:solidFill>
                <a:srgbClr val="12909E"/>
              </a:solidFill>
            </a:endParaRPr>
          </a:p>
        </p:txBody>
      </p:sp>
      <p:sp>
        <p:nvSpPr>
          <p:cNvPr id="2" name="Rechthoek 1">
            <a:extLst>
              <a:ext uri="{FF2B5EF4-FFF2-40B4-BE49-F238E27FC236}">
                <a16:creationId xmlns:a16="http://schemas.microsoft.com/office/drawing/2014/main" id="{970D8842-1522-A341-898F-FC0A113B24D1}"/>
              </a:ext>
            </a:extLst>
          </p:cNvPr>
          <p:cNvSpPr/>
          <p:nvPr/>
        </p:nvSpPr>
        <p:spPr>
          <a:xfrm>
            <a:off x="3981579" y="4681553"/>
            <a:ext cx="503998" cy="157907"/>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al 43">
            <a:extLst>
              <a:ext uri="{FF2B5EF4-FFF2-40B4-BE49-F238E27FC236}">
                <a16:creationId xmlns:a16="http://schemas.microsoft.com/office/drawing/2014/main" id="{B0BE3A28-029B-1342-8E32-A707CD0FFA9B}"/>
              </a:ext>
            </a:extLst>
          </p:cNvPr>
          <p:cNvSpPr/>
          <p:nvPr/>
        </p:nvSpPr>
        <p:spPr>
          <a:xfrm>
            <a:off x="720206" y="4626152"/>
            <a:ext cx="402597" cy="402597"/>
          </a:xfrm>
          <a:prstGeom prst="ellipse">
            <a:avLst/>
          </a:prstGeom>
          <a:solidFill>
            <a:srgbClr val="12909E"/>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pic>
        <p:nvPicPr>
          <p:cNvPr id="3078" name="Picture 6" descr="XBRL rapportages met Excel, snel en eenvoudig met XBRLreports">
            <a:extLst>
              <a:ext uri="{FF2B5EF4-FFF2-40B4-BE49-F238E27FC236}">
                <a16:creationId xmlns:a16="http://schemas.microsoft.com/office/drawing/2014/main" id="{7FF5AE8B-7A80-5244-93AA-3B0CB28FA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070" y="2926187"/>
            <a:ext cx="2925803" cy="2188501"/>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Rechthoek 4">
            <a:extLst>
              <a:ext uri="{FF2B5EF4-FFF2-40B4-BE49-F238E27FC236}">
                <a16:creationId xmlns:a16="http://schemas.microsoft.com/office/drawing/2014/main" id="{55FA48EC-F488-B645-B758-0E271DA44B31}"/>
              </a:ext>
            </a:extLst>
          </p:cNvPr>
          <p:cNvSpPr/>
          <p:nvPr/>
        </p:nvSpPr>
        <p:spPr>
          <a:xfrm>
            <a:off x="1147054" y="1447873"/>
            <a:ext cx="7433445" cy="769441"/>
          </a:xfrm>
          <a:prstGeom prst="rect">
            <a:avLst/>
          </a:prstGeom>
          <a:effectLst>
            <a:glow>
              <a:schemeClr val="accent1">
                <a:alpha val="40000"/>
              </a:schemeClr>
            </a:glow>
            <a:outerShdw blurRad="50800" dir="12000000" algn="ctr" rotWithShape="0">
              <a:srgbClr val="000000">
                <a:alpha val="39000"/>
              </a:srgbClr>
            </a:outerShdw>
            <a:reflection blurRad="88900" stA="29000" endPos="89000" dist="38100" dir="5400000" sy="-100000" algn="bl" rotWithShape="0"/>
            <a:softEdge rad="0"/>
          </a:effectLst>
          <a:scene3d>
            <a:camera prst="orthographicFront"/>
            <a:lightRig rig="threePt" dir="t"/>
          </a:scene3d>
          <a:sp3d>
            <a:bevelT w="0"/>
          </a:sp3d>
        </p:spPr>
        <p:txBody>
          <a:bodyPr wrap="none" lIns="91440" tIns="45720" rIns="91440" bIns="45720">
            <a:spAutoFit/>
          </a:bodyPr>
          <a:lstStyle/>
          <a:p>
            <a:pPr algn="ctr"/>
            <a:r>
              <a:rPr lang="nl-NL" sz="4400" b="1" cap="none" spc="50" dirty="0">
                <a:ln w="0"/>
                <a:solidFill>
                  <a:srgbClr val="DA5922"/>
                </a:solidFill>
                <a:effectLst>
                  <a:innerShdw blurRad="63500" dist="50800" dir="13500000">
                    <a:srgbClr val="000000">
                      <a:alpha val="50000"/>
                    </a:srgbClr>
                  </a:innerShdw>
                </a:effectLst>
              </a:rPr>
              <a:t>Bedankt voor jullie deelname!</a:t>
            </a:r>
          </a:p>
        </p:txBody>
      </p:sp>
    </p:spTree>
    <p:extLst>
      <p:ext uri="{BB962C8B-B14F-4D97-AF65-F5344CB8AC3E}">
        <p14:creationId xmlns:p14="http://schemas.microsoft.com/office/powerpoint/2010/main" val="186142454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6BAEF107-5BCF-DF40-8E12-94E7B946DF68}"/>
              </a:ext>
            </a:extLst>
          </p:cNvPr>
          <p:cNvCxnSpPr>
            <a:cxnSpLocks/>
          </p:cNvCxnSpPr>
          <p:nvPr/>
        </p:nvCxnSpPr>
        <p:spPr>
          <a:xfrm>
            <a:off x="914240" y="6875"/>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29" name="Tijdelijke aanduiding voor tekst 2">
            <a:extLst>
              <a:ext uri="{FF2B5EF4-FFF2-40B4-BE49-F238E27FC236}">
                <a16:creationId xmlns:a16="http://schemas.microsoft.com/office/drawing/2014/main" id="{872DAA33-E8EE-3347-BE6E-BC52D36946DE}"/>
              </a:ext>
            </a:extLst>
          </p:cNvPr>
          <p:cNvSpPr txBox="1">
            <a:spLocks/>
          </p:cNvSpPr>
          <p:nvPr/>
        </p:nvSpPr>
        <p:spPr>
          <a:xfrm>
            <a:off x="1716142" y="1873307"/>
            <a:ext cx="4799082" cy="969478"/>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a:solidFill>
                <a:srgbClr val="12909E"/>
              </a:solidFill>
            </a:endParaRPr>
          </a:p>
          <a:p>
            <a:pPr marL="457200" lvl="1" indent="0">
              <a:lnSpc>
                <a:spcPct val="100000"/>
              </a:lnSpc>
              <a:buClr>
                <a:srgbClr val="DA5922"/>
              </a:buClr>
              <a:buNone/>
            </a:pPr>
            <a:endParaRPr lang="nl-NL" sz="1200">
              <a:solidFill>
                <a:srgbClr val="12909E"/>
              </a:solidFill>
            </a:endParaRPr>
          </a:p>
          <a:p>
            <a:pPr marL="457200" lvl="1" indent="0">
              <a:lnSpc>
                <a:spcPct val="100000"/>
              </a:lnSpc>
              <a:buClr>
                <a:srgbClr val="DA5922"/>
              </a:buClr>
              <a:buNone/>
            </a:pPr>
            <a:endParaRPr lang="nl-NL" sz="1200">
              <a:solidFill>
                <a:srgbClr val="12909E"/>
              </a:solidFill>
            </a:endParaRPr>
          </a:p>
        </p:txBody>
      </p:sp>
      <p:sp>
        <p:nvSpPr>
          <p:cNvPr id="19" name="Tijdelijke aanduiding voor tekst 1">
            <a:extLst>
              <a:ext uri="{FF2B5EF4-FFF2-40B4-BE49-F238E27FC236}">
                <a16:creationId xmlns:a16="http://schemas.microsoft.com/office/drawing/2014/main" id="{6E226D41-B642-8C4F-BAB6-8A065C34BAC9}"/>
              </a:ext>
            </a:extLst>
          </p:cNvPr>
          <p:cNvSpPr txBox="1">
            <a:spLocks/>
          </p:cNvSpPr>
          <p:nvPr/>
        </p:nvSpPr>
        <p:spPr>
          <a:xfrm>
            <a:off x="1188726" y="443033"/>
            <a:ext cx="7808687" cy="469082"/>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NL" sz="2800" dirty="0">
                <a:solidFill>
                  <a:srgbClr val="12909E"/>
                </a:solidFill>
              </a:rPr>
              <a:t>Mededelingen vooraf</a:t>
            </a:r>
          </a:p>
          <a:p>
            <a:endParaRPr lang="nl-NL" b="1" dirty="0"/>
          </a:p>
        </p:txBody>
      </p:sp>
      <p:sp>
        <p:nvSpPr>
          <p:cNvPr id="37" name="Tijdelijke aanduiding voor tekst 2">
            <a:extLst>
              <a:ext uri="{FF2B5EF4-FFF2-40B4-BE49-F238E27FC236}">
                <a16:creationId xmlns:a16="http://schemas.microsoft.com/office/drawing/2014/main" id="{8DF15F37-75FA-954E-A7DF-D02906A13C88}"/>
              </a:ext>
            </a:extLst>
          </p:cNvPr>
          <p:cNvSpPr txBox="1">
            <a:spLocks/>
          </p:cNvSpPr>
          <p:nvPr/>
        </p:nvSpPr>
        <p:spPr>
          <a:xfrm>
            <a:off x="1283206" y="3377653"/>
            <a:ext cx="5232018" cy="305606"/>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buClr>
                <a:srgbClr val="DA5922"/>
              </a:buClr>
              <a:buFont typeface="+mj-lt"/>
              <a:buAutoNum type="arabicPeriod"/>
            </a:pPr>
            <a:endParaRPr lang="nl-NL" sz="1400">
              <a:solidFill>
                <a:srgbClr val="12909E"/>
              </a:solidFill>
            </a:endParaRPr>
          </a:p>
        </p:txBody>
      </p:sp>
      <p:sp>
        <p:nvSpPr>
          <p:cNvPr id="2" name="Rechthoek 1">
            <a:extLst>
              <a:ext uri="{FF2B5EF4-FFF2-40B4-BE49-F238E27FC236}">
                <a16:creationId xmlns:a16="http://schemas.microsoft.com/office/drawing/2014/main" id="{970D8842-1522-A341-898F-FC0A113B24D1}"/>
              </a:ext>
            </a:extLst>
          </p:cNvPr>
          <p:cNvSpPr/>
          <p:nvPr/>
        </p:nvSpPr>
        <p:spPr>
          <a:xfrm>
            <a:off x="3981579" y="4681553"/>
            <a:ext cx="503998" cy="157907"/>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Ovaal 43">
            <a:extLst>
              <a:ext uri="{FF2B5EF4-FFF2-40B4-BE49-F238E27FC236}">
                <a16:creationId xmlns:a16="http://schemas.microsoft.com/office/drawing/2014/main" id="{B0BE3A28-029B-1342-8E32-A707CD0FFA9B}"/>
              </a:ext>
            </a:extLst>
          </p:cNvPr>
          <p:cNvSpPr/>
          <p:nvPr/>
        </p:nvSpPr>
        <p:spPr>
          <a:xfrm>
            <a:off x="720206" y="99644"/>
            <a:ext cx="402597" cy="402597"/>
          </a:xfrm>
          <a:prstGeom prst="ellipse">
            <a:avLst/>
          </a:prstGeom>
          <a:solidFill>
            <a:srgbClr val="12909E"/>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EBE431EC-D3A7-456C-A291-F15EA59D21B0}"/>
              </a:ext>
            </a:extLst>
          </p:cNvPr>
          <p:cNvSpPr txBox="1"/>
          <p:nvPr/>
        </p:nvSpPr>
        <p:spPr>
          <a:xfrm>
            <a:off x="1283206" y="1166121"/>
            <a:ext cx="7161984" cy="38831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defTabSz="914400">
              <a:lnSpc>
                <a:spcPts val="2200"/>
              </a:lnSpc>
              <a:buClr>
                <a:srgbClr val="DA5922"/>
              </a:buClr>
              <a:buSzPct val="80000"/>
              <a:buFont typeface="Wingdings" panose="05000000000000000000" pitchFamily="2" charset="2"/>
              <a:buChar char="u"/>
            </a:pPr>
            <a:r>
              <a:rPr lang="nl-NL" sz="1400" dirty="0">
                <a:solidFill>
                  <a:srgbClr val="12909E"/>
                </a:solidFill>
              </a:rPr>
              <a:t>Microfoon dempen </a:t>
            </a:r>
          </a:p>
          <a:p>
            <a:pPr marL="285750" indent="-285750" defTabSz="914400">
              <a:lnSpc>
                <a:spcPts val="2200"/>
              </a:lnSpc>
              <a:buClr>
                <a:srgbClr val="DA5922"/>
              </a:buClr>
              <a:buSzPct val="80000"/>
              <a:buFont typeface="Wingdings" panose="05000000000000000000" pitchFamily="2" charset="2"/>
              <a:buChar char="u"/>
            </a:pPr>
            <a:r>
              <a:rPr lang="nl-NL" sz="1400" dirty="0">
                <a:solidFill>
                  <a:srgbClr val="12909E"/>
                </a:solidFill>
              </a:rPr>
              <a:t>Vragen? Stellen kan via de chat. </a:t>
            </a:r>
          </a:p>
          <a:p>
            <a:pPr marL="285750" indent="-285750" defTabSz="914400">
              <a:lnSpc>
                <a:spcPts val="2200"/>
              </a:lnSpc>
              <a:buClr>
                <a:srgbClr val="DA5922"/>
              </a:buClr>
              <a:buSzPct val="80000"/>
              <a:buFont typeface="Wingdings" panose="05000000000000000000" pitchFamily="2" charset="2"/>
              <a:buChar char="u"/>
            </a:pPr>
            <a:r>
              <a:rPr lang="nl-NL" sz="1400" dirty="0">
                <a:solidFill>
                  <a:srgbClr val="12909E"/>
                </a:solidFill>
              </a:rPr>
              <a:t>In chat aangeven [voornaam + achternaam + organisatienaam]</a:t>
            </a:r>
          </a:p>
          <a:p>
            <a:pPr marL="285750" indent="-285750" defTabSz="914400">
              <a:lnSpc>
                <a:spcPts val="2200"/>
              </a:lnSpc>
              <a:buClr>
                <a:srgbClr val="DA5922"/>
              </a:buClr>
              <a:buSzPct val="80000"/>
              <a:buFont typeface="Wingdings" panose="05000000000000000000" pitchFamily="2" charset="2"/>
              <a:buChar char="u"/>
            </a:pPr>
            <a:r>
              <a:rPr lang="nl-NL" sz="1400" dirty="0">
                <a:solidFill>
                  <a:srgbClr val="12909E"/>
                </a:solidFill>
              </a:rPr>
              <a:t>Bij technische vragen, neem contact op met  </a:t>
            </a:r>
            <a:r>
              <a:rPr lang="en-US" sz="1400" dirty="0">
                <a:solidFill>
                  <a:srgbClr val="12909E"/>
                </a:solidFill>
                <a:hlinkClick r:id="rId3">
                  <a:extLst>
                    <a:ext uri="{A12FA001-AC4F-418D-AE19-62706E023703}">
                      <ahyp:hlinkClr xmlns:ahyp="http://schemas.microsoft.com/office/drawing/2018/hyperlinkcolor" val="tx"/>
                    </a:ext>
                  </a:extLst>
                </a:hlinkClick>
              </a:rPr>
              <a:t>aanmeldingen@aedes.nl</a:t>
            </a:r>
            <a:endParaRPr lang="en-US" sz="1400" dirty="0">
              <a:solidFill>
                <a:srgbClr val="12909E"/>
              </a:solidFill>
            </a:endParaRPr>
          </a:p>
          <a:p>
            <a:pPr marL="285750" indent="-285750" defTabSz="914400">
              <a:lnSpc>
                <a:spcPts val="2200"/>
              </a:lnSpc>
              <a:buClr>
                <a:srgbClr val="DA5922"/>
              </a:buClr>
              <a:buSzPct val="80000"/>
              <a:buFont typeface="Wingdings" panose="05000000000000000000" pitchFamily="2" charset="2"/>
              <a:buChar char="u"/>
            </a:pPr>
            <a:r>
              <a:rPr lang="nl-NL" sz="1400" dirty="0">
                <a:solidFill>
                  <a:srgbClr val="12909E"/>
                </a:solidFill>
              </a:rPr>
              <a:t>De presentatie wordt nagestuurd. </a:t>
            </a:r>
          </a:p>
          <a:p>
            <a:pPr marL="285750" indent="-285750" defTabSz="914400">
              <a:lnSpc>
                <a:spcPts val="2200"/>
              </a:lnSpc>
              <a:buClr>
                <a:srgbClr val="DA5922"/>
              </a:buClr>
              <a:buSzPct val="80000"/>
              <a:buFont typeface="Wingdings" panose="05000000000000000000" pitchFamily="2" charset="2"/>
              <a:buChar char="u"/>
            </a:pPr>
            <a:r>
              <a:rPr lang="nl-NL" sz="1400" dirty="0">
                <a:solidFill>
                  <a:srgbClr val="12909E"/>
                </a:solidFill>
              </a:rPr>
              <a:t>Sessie wordt opgenomen om de chat te kunnen bewaren. </a:t>
            </a:r>
          </a:p>
          <a:p>
            <a:pPr marL="285750" indent="-285750" defTabSz="914400">
              <a:lnSpc>
                <a:spcPts val="2200"/>
              </a:lnSpc>
              <a:buClr>
                <a:srgbClr val="DA5922"/>
              </a:buClr>
              <a:buSzPct val="80000"/>
              <a:buFont typeface="Wingdings" panose="05000000000000000000" pitchFamily="2" charset="2"/>
              <a:buChar char="u"/>
            </a:pPr>
            <a:endParaRPr lang="nl-NL" sz="1400" dirty="0">
              <a:solidFill>
                <a:srgbClr val="12909E"/>
              </a:solidFill>
            </a:endParaRPr>
          </a:p>
          <a:p>
            <a:pPr marL="342900" indent="-342900">
              <a:buAutoNum type="arabicPeriod"/>
            </a:pPr>
            <a:endParaRPr lang="nl-NL" dirty="0">
              <a:cs typeface="Calibri"/>
            </a:endParaRPr>
          </a:p>
          <a:p>
            <a:endParaRPr lang="nl-NL" dirty="0">
              <a:cs typeface="Calibri"/>
            </a:endParaRPr>
          </a:p>
          <a:p>
            <a:br>
              <a:rPr lang="nl-NL" dirty="0">
                <a:cs typeface="Calibri"/>
              </a:rPr>
            </a:br>
            <a:br>
              <a:rPr lang="nl-NL" sz="1400" dirty="0">
                <a:cs typeface="Calibri"/>
              </a:rPr>
            </a:br>
            <a:endParaRPr lang="nl-NL" sz="1400" dirty="0">
              <a:cs typeface="Calibri"/>
            </a:endParaRPr>
          </a:p>
          <a:p>
            <a:pPr marL="342900" indent="-342900">
              <a:buAutoNum type="arabicPeriod"/>
            </a:pPr>
            <a:endParaRPr lang="nl-NL" dirty="0">
              <a:cs typeface="Calibri"/>
            </a:endParaRPr>
          </a:p>
          <a:p>
            <a:pPr marL="342900" indent="-342900">
              <a:buAutoNum type="arabicPeriod"/>
            </a:pPr>
            <a:endParaRPr lang="nl-NL" dirty="0">
              <a:cs typeface="Calibri"/>
            </a:endParaRPr>
          </a:p>
        </p:txBody>
      </p:sp>
      <p:graphicFrame>
        <p:nvGraphicFramePr>
          <p:cNvPr id="7" name="Tabel 7">
            <a:extLst>
              <a:ext uri="{FF2B5EF4-FFF2-40B4-BE49-F238E27FC236}">
                <a16:creationId xmlns:a16="http://schemas.microsoft.com/office/drawing/2014/main" id="{3D97D98D-901C-464E-B6E3-2268BFD698E2}"/>
              </a:ext>
            </a:extLst>
          </p:cNvPr>
          <p:cNvGraphicFramePr>
            <a:graphicFrameLocks noGrp="1"/>
          </p:cNvGraphicFramePr>
          <p:nvPr>
            <p:extLst>
              <p:ext uri="{D42A27DB-BD31-4B8C-83A1-F6EECF244321}">
                <p14:modId xmlns:p14="http://schemas.microsoft.com/office/powerpoint/2010/main" val="378125322"/>
              </p:ext>
            </p:extLst>
          </p:nvPr>
        </p:nvGraphicFramePr>
        <p:xfrm>
          <a:off x="1406650" y="3530456"/>
          <a:ext cx="3343872" cy="1371600"/>
        </p:xfrm>
        <a:graphic>
          <a:graphicData uri="http://schemas.openxmlformats.org/drawingml/2006/table">
            <a:tbl>
              <a:tblPr firstRow="1" bandRow="1">
                <a:tableStyleId>{5C22544A-7EE6-4342-B048-85BDC9FD1C3A}</a:tableStyleId>
              </a:tblPr>
              <a:tblGrid>
                <a:gridCol w="1287151">
                  <a:extLst>
                    <a:ext uri="{9D8B030D-6E8A-4147-A177-3AD203B41FA5}">
                      <a16:colId xmlns:a16="http://schemas.microsoft.com/office/drawing/2014/main" val="1886877717"/>
                    </a:ext>
                  </a:extLst>
                </a:gridCol>
                <a:gridCol w="2056721">
                  <a:extLst>
                    <a:ext uri="{9D8B030D-6E8A-4147-A177-3AD203B41FA5}">
                      <a16:colId xmlns:a16="http://schemas.microsoft.com/office/drawing/2014/main" val="596568316"/>
                    </a:ext>
                  </a:extLst>
                </a:gridCol>
              </a:tblGrid>
              <a:tr h="229251">
                <a:tc gridSpan="2">
                  <a:txBody>
                    <a:bodyPr/>
                    <a:lstStyle/>
                    <a:p>
                      <a:pPr lvl="0">
                        <a:buNone/>
                      </a:pPr>
                      <a:r>
                        <a:rPr lang="nl-NL" sz="1200" b="1" i="0" u="none" strike="noStrike" noProof="0" dirty="0">
                          <a:latin typeface="Calibri"/>
                        </a:rPr>
                        <a:t>Sprekers/inhoudelijk deskundigen</a:t>
                      </a:r>
                      <a:endParaRPr lang="nl-NL" sz="1200" b="1" i="0" u="none" dirty="0"/>
                    </a:p>
                  </a:txBody>
                  <a:tcPr/>
                </a:tc>
                <a:tc hMerge="1">
                  <a:txBody>
                    <a:bodyPr/>
                    <a:lstStyle/>
                    <a:p>
                      <a:endParaRPr lang="nl-NL"/>
                    </a:p>
                  </a:txBody>
                  <a:tcPr/>
                </a:tc>
                <a:extLst>
                  <a:ext uri="{0D108BD9-81ED-4DB2-BD59-A6C34878D82A}">
                    <a16:rowId xmlns:a16="http://schemas.microsoft.com/office/drawing/2014/main" val="2277843168"/>
                  </a:ext>
                </a:extLst>
              </a:tr>
              <a:tr h="240046">
                <a:tc>
                  <a:txBody>
                    <a:bodyPr/>
                    <a:lstStyle/>
                    <a:p>
                      <a:pPr lvl="0">
                        <a:buNone/>
                      </a:pPr>
                      <a:r>
                        <a:rPr lang="nl-NL" sz="1200" b="0" i="0" u="none" strike="noStrike" noProof="0" dirty="0">
                          <a:latin typeface="Calibri"/>
                        </a:rPr>
                        <a:t>Jeroen Reuver</a:t>
                      </a:r>
                      <a:endParaRPr lang="nl-NL" sz="1200" dirty="0"/>
                    </a:p>
                  </a:txBody>
                  <a:tcPr/>
                </a:tc>
                <a:tc>
                  <a:txBody>
                    <a:bodyPr/>
                    <a:lstStyle/>
                    <a:p>
                      <a:pPr lvl="0">
                        <a:buNone/>
                      </a:pPr>
                      <a:r>
                        <a:rPr lang="nl-NL" sz="1200" b="0" i="0" u="none" strike="noStrike" noProof="0" dirty="0">
                          <a:latin typeface="Calibri"/>
                        </a:rPr>
                        <a:t>SBR-wonen (ketenmanager)</a:t>
                      </a:r>
                      <a:endParaRPr lang="nl-NL" sz="1200" dirty="0"/>
                    </a:p>
                  </a:txBody>
                  <a:tcPr/>
                </a:tc>
                <a:extLst>
                  <a:ext uri="{0D108BD9-81ED-4DB2-BD59-A6C34878D82A}">
                    <a16:rowId xmlns:a16="http://schemas.microsoft.com/office/drawing/2014/main" val="170446414"/>
                  </a:ext>
                </a:extLst>
              </a:tr>
              <a:tr h="240046">
                <a:tc>
                  <a:txBody>
                    <a:bodyPr/>
                    <a:lstStyle/>
                    <a:p>
                      <a:pPr lvl="0">
                        <a:buNone/>
                      </a:pPr>
                      <a:r>
                        <a:rPr lang="nl-NL" sz="1200" b="0" i="0" u="none" strike="noStrike" noProof="0" dirty="0">
                          <a:latin typeface="+mn-lt"/>
                        </a:rPr>
                        <a:t>Soner Dincer</a:t>
                      </a:r>
                      <a:endParaRPr lang="nl-NL" sz="1200" dirty="0"/>
                    </a:p>
                  </a:txBody>
                  <a:tcPr/>
                </a:tc>
                <a:tc>
                  <a:txBody>
                    <a:bodyPr/>
                    <a:lstStyle/>
                    <a:p>
                      <a:r>
                        <a:rPr lang="nl-NL" sz="1200" dirty="0" err="1"/>
                        <a:t>Aw</a:t>
                      </a:r>
                      <a:endParaRPr lang="nl-NL" sz="1200" dirty="0"/>
                    </a:p>
                  </a:txBody>
                  <a:tcPr/>
                </a:tc>
                <a:extLst>
                  <a:ext uri="{0D108BD9-81ED-4DB2-BD59-A6C34878D82A}">
                    <a16:rowId xmlns:a16="http://schemas.microsoft.com/office/drawing/2014/main" val="1646806592"/>
                  </a:ext>
                </a:extLst>
              </a:tr>
              <a:tr h="240046">
                <a:tc>
                  <a:txBody>
                    <a:bodyPr/>
                    <a:lstStyle/>
                    <a:p>
                      <a:pPr lvl="0">
                        <a:buNone/>
                      </a:pPr>
                      <a:r>
                        <a:rPr lang="nl-NL" sz="1200" dirty="0"/>
                        <a:t>Anna Lensvelt</a:t>
                      </a:r>
                    </a:p>
                  </a:txBody>
                  <a:tcPr/>
                </a:tc>
                <a:tc>
                  <a:txBody>
                    <a:bodyPr/>
                    <a:lstStyle/>
                    <a:p>
                      <a:r>
                        <a:rPr lang="nl-NL" sz="1200" dirty="0" err="1"/>
                        <a:t>Aw</a:t>
                      </a:r>
                      <a:endParaRPr lang="nl-NL" sz="1200" dirty="0"/>
                    </a:p>
                  </a:txBody>
                  <a:tcPr/>
                </a:tc>
                <a:extLst>
                  <a:ext uri="{0D108BD9-81ED-4DB2-BD59-A6C34878D82A}">
                    <a16:rowId xmlns:a16="http://schemas.microsoft.com/office/drawing/2014/main" val="1831303810"/>
                  </a:ext>
                </a:extLst>
              </a:tr>
              <a:tr h="240046">
                <a:tc>
                  <a:txBody>
                    <a:bodyPr/>
                    <a:lstStyle/>
                    <a:p>
                      <a:pPr lvl="0">
                        <a:buNone/>
                      </a:pPr>
                      <a:r>
                        <a:rPr lang="nl-NL" sz="1200" b="0" i="0" u="none" strike="noStrike" noProof="0">
                          <a:latin typeface="Calibri"/>
                        </a:rPr>
                        <a:t>Dennis </a:t>
                      </a:r>
                      <a:r>
                        <a:rPr lang="nl-NL" sz="1200" b="0" i="0" u="none" strike="noStrike" noProof="0" err="1">
                          <a:latin typeface="Calibri"/>
                        </a:rPr>
                        <a:t>Huitenga</a:t>
                      </a:r>
                      <a:endParaRPr lang="nl-NL" sz="1200"/>
                    </a:p>
                  </a:txBody>
                  <a:tcPr/>
                </a:tc>
                <a:tc>
                  <a:txBody>
                    <a:bodyPr/>
                    <a:lstStyle/>
                    <a:p>
                      <a:r>
                        <a:rPr lang="nl-NL" sz="1200" dirty="0"/>
                        <a:t>WSW</a:t>
                      </a:r>
                    </a:p>
                  </a:txBody>
                  <a:tcPr/>
                </a:tc>
                <a:extLst>
                  <a:ext uri="{0D108BD9-81ED-4DB2-BD59-A6C34878D82A}">
                    <a16:rowId xmlns:a16="http://schemas.microsoft.com/office/drawing/2014/main" val="2930164301"/>
                  </a:ext>
                </a:extLst>
              </a:tr>
            </a:tbl>
          </a:graphicData>
        </a:graphic>
      </p:graphicFrame>
      <p:pic>
        <p:nvPicPr>
          <p:cNvPr id="3" name="Picture 4" descr="Mededelingen - Stichting DIAN">
            <a:extLst>
              <a:ext uri="{FF2B5EF4-FFF2-40B4-BE49-F238E27FC236}">
                <a16:creationId xmlns:a16="http://schemas.microsoft.com/office/drawing/2014/main" id="{C6E17BCD-383B-19A8-1141-4E044583E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632" y="443033"/>
            <a:ext cx="1416182" cy="98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2047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Agenda	</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6889037"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Inleiding</a:t>
            </a:r>
          </a:p>
          <a:p>
            <a:pPr>
              <a:buClr>
                <a:srgbClr val="DA5922"/>
              </a:buClr>
            </a:pPr>
            <a:r>
              <a:rPr lang="nl-NL" sz="1400" dirty="0">
                <a:solidFill>
                  <a:srgbClr val="12909E"/>
                </a:solidFill>
              </a:rPr>
              <a:t>Proces datakwaliteit</a:t>
            </a:r>
          </a:p>
          <a:p>
            <a:pPr>
              <a:buClr>
                <a:srgbClr val="DA5922"/>
              </a:buClr>
            </a:pPr>
            <a:r>
              <a:rPr lang="nl-NL" sz="1400" dirty="0">
                <a:solidFill>
                  <a:srgbClr val="12909E"/>
                </a:solidFill>
              </a:rPr>
              <a:t>Agio</a:t>
            </a:r>
          </a:p>
          <a:p>
            <a:pPr>
              <a:buClr>
                <a:srgbClr val="DA5922"/>
              </a:buClr>
            </a:pPr>
            <a:r>
              <a:rPr lang="nl-NL" sz="1400" dirty="0">
                <a:solidFill>
                  <a:srgbClr val="12909E"/>
                </a:solidFill>
              </a:rPr>
              <a:t>Consolidatie</a:t>
            </a:r>
          </a:p>
          <a:p>
            <a:pPr>
              <a:buClr>
                <a:srgbClr val="DA5922"/>
              </a:buClr>
            </a:pPr>
            <a:r>
              <a:rPr lang="nl-NL" sz="1400" dirty="0">
                <a:solidFill>
                  <a:srgbClr val="12909E"/>
                </a:solidFill>
              </a:rPr>
              <a:t>Aansluiting </a:t>
            </a:r>
            <a:r>
              <a:rPr lang="nl-NL" sz="1400" dirty="0" err="1">
                <a:solidFill>
                  <a:srgbClr val="12909E"/>
                </a:solidFill>
              </a:rPr>
              <a:t>dVi</a:t>
            </a:r>
            <a:r>
              <a:rPr lang="nl-NL" sz="1400" dirty="0">
                <a:solidFill>
                  <a:srgbClr val="12909E"/>
                </a:solidFill>
              </a:rPr>
              <a:t>/</a:t>
            </a:r>
            <a:r>
              <a:rPr lang="nl-NL" sz="1400" dirty="0" err="1">
                <a:solidFill>
                  <a:srgbClr val="12909E"/>
                </a:solidFill>
              </a:rPr>
              <a:t>dPi</a:t>
            </a:r>
            <a:r>
              <a:rPr lang="nl-NL" sz="1400" dirty="0">
                <a:solidFill>
                  <a:srgbClr val="12909E"/>
                </a:solidFill>
              </a:rPr>
              <a:t> onderling</a:t>
            </a:r>
          </a:p>
          <a:p>
            <a:pPr>
              <a:buClr>
                <a:srgbClr val="DA5922"/>
              </a:buClr>
            </a:pPr>
            <a:r>
              <a:rPr lang="nl-NL" sz="1400" dirty="0">
                <a:solidFill>
                  <a:srgbClr val="12909E"/>
                </a:solidFill>
              </a:rPr>
              <a:t>Rechtmatigheid </a:t>
            </a:r>
          </a:p>
          <a:p>
            <a:pPr>
              <a:buClr>
                <a:srgbClr val="DA5922"/>
              </a:buClr>
            </a:pPr>
            <a:r>
              <a:rPr lang="nl-NL" sz="1400" dirty="0">
                <a:solidFill>
                  <a:srgbClr val="12909E"/>
                </a:solidFill>
              </a:rPr>
              <a:t>WOZ-bezitstabel</a:t>
            </a:r>
          </a:p>
          <a:p>
            <a:pPr>
              <a:buClr>
                <a:srgbClr val="DA5922"/>
              </a:buClr>
            </a:pPr>
            <a:r>
              <a:rPr lang="nl-NL" sz="1400" dirty="0">
                <a:solidFill>
                  <a:srgbClr val="12909E"/>
                </a:solidFill>
              </a:rPr>
              <a:t>Afsluiting</a:t>
            </a:r>
          </a:p>
          <a:p>
            <a:pPr marL="457200" lvl="1" indent="0">
              <a:buClr>
                <a:srgbClr val="DA5922"/>
              </a:buClr>
              <a:buNone/>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a:p>
            <a:pPr>
              <a:buClr>
                <a:srgbClr val="DA5922"/>
              </a:buClr>
            </a:pPr>
            <a:endParaRPr lang="nl-NL" sz="1400" dirty="0">
              <a:solidFill>
                <a:srgbClr val="12909E"/>
              </a:solidFill>
            </a:endParaRPr>
          </a:p>
        </p:txBody>
      </p:sp>
    </p:spTree>
    <p:custDataLst>
      <p:tags r:id="rId1"/>
    </p:custDataLst>
    <p:extLst>
      <p:ext uri="{BB962C8B-B14F-4D97-AF65-F5344CB8AC3E}">
        <p14:creationId xmlns:p14="http://schemas.microsoft.com/office/powerpoint/2010/main" val="1062997638"/>
      </p:ext>
    </p:extLst>
  </p:cSld>
  <p:clrMapOvr>
    <a:masterClrMapping/>
  </p:clrMapOvr>
  <p:transition spd="slow" advTm="1981">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Inleiding	</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6889037"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Doelen kennissessie</a:t>
            </a:r>
          </a:p>
          <a:p>
            <a:pPr lvl="1">
              <a:buClr>
                <a:srgbClr val="DA5922"/>
              </a:buClr>
            </a:pPr>
            <a:r>
              <a:rPr lang="nl-NL" sz="1400" dirty="0">
                <a:solidFill>
                  <a:srgbClr val="12909E"/>
                </a:solidFill>
              </a:rPr>
              <a:t>Toelichting op onderdelen van dVi  </a:t>
            </a:r>
            <a:r>
              <a:rPr lang="nl-NL" sz="1100" dirty="0">
                <a:solidFill>
                  <a:srgbClr val="12909E"/>
                </a:solidFill>
              </a:rPr>
              <a:t>(dPi en Aedes-benchmark vandaag buiten scope)</a:t>
            </a:r>
          </a:p>
          <a:p>
            <a:pPr lvl="1">
              <a:buClr>
                <a:srgbClr val="DA5922"/>
              </a:buClr>
            </a:pPr>
            <a:r>
              <a:rPr lang="nl-NL" sz="1400" dirty="0">
                <a:solidFill>
                  <a:srgbClr val="12909E"/>
                </a:solidFill>
              </a:rPr>
              <a:t>Gelegenheid vragen te stellen</a:t>
            </a:r>
            <a:br>
              <a:rPr lang="nl-NL" sz="1400" dirty="0">
                <a:solidFill>
                  <a:srgbClr val="12909E"/>
                </a:solidFill>
              </a:rPr>
            </a:br>
            <a:endParaRPr lang="nl-NL" sz="1400" dirty="0">
              <a:solidFill>
                <a:srgbClr val="12909E"/>
              </a:solidFill>
            </a:endParaRPr>
          </a:p>
          <a:p>
            <a:pPr>
              <a:buClr>
                <a:srgbClr val="DA5922"/>
              </a:buClr>
            </a:pPr>
            <a:r>
              <a:rPr lang="nl-NL" sz="1400" dirty="0">
                <a:solidFill>
                  <a:srgbClr val="12909E"/>
                </a:solidFill>
              </a:rPr>
              <a:t>Introductie sprekers</a:t>
            </a:r>
          </a:p>
          <a:p>
            <a:pPr lvl="1">
              <a:buClr>
                <a:srgbClr val="DA5922"/>
              </a:buClr>
            </a:pPr>
            <a:r>
              <a:rPr lang="nl-NL" sz="1200" dirty="0">
                <a:solidFill>
                  <a:srgbClr val="12909E"/>
                </a:solidFill>
              </a:rPr>
              <a:t>Dennis Huitenga namens WSW</a:t>
            </a:r>
          </a:p>
          <a:p>
            <a:pPr lvl="1">
              <a:buClr>
                <a:srgbClr val="DA5922"/>
              </a:buClr>
            </a:pPr>
            <a:r>
              <a:rPr lang="nl-NL" sz="1200" dirty="0">
                <a:solidFill>
                  <a:srgbClr val="12909E"/>
                </a:solidFill>
              </a:rPr>
              <a:t>Soner Dincer namens </a:t>
            </a:r>
            <a:r>
              <a:rPr lang="nl-NL" sz="1200" dirty="0" err="1">
                <a:solidFill>
                  <a:srgbClr val="12909E"/>
                </a:solidFill>
              </a:rPr>
              <a:t>Aw</a:t>
            </a:r>
            <a:endParaRPr lang="nl-NL" sz="1200" dirty="0">
              <a:solidFill>
                <a:srgbClr val="12909E"/>
              </a:solidFill>
            </a:endParaRPr>
          </a:p>
          <a:p>
            <a:pPr lvl="1">
              <a:buClr>
                <a:srgbClr val="DA5922"/>
              </a:buClr>
            </a:pPr>
            <a:r>
              <a:rPr lang="nl-NL" sz="1200" dirty="0">
                <a:solidFill>
                  <a:srgbClr val="12909E"/>
                </a:solidFill>
              </a:rPr>
              <a:t>Anna Lensvelt namens </a:t>
            </a:r>
            <a:r>
              <a:rPr lang="nl-NL" sz="1200" dirty="0" err="1">
                <a:solidFill>
                  <a:srgbClr val="12909E"/>
                </a:solidFill>
              </a:rPr>
              <a:t>Aw</a:t>
            </a:r>
            <a:r>
              <a:rPr lang="nl-NL" sz="1200" dirty="0">
                <a:solidFill>
                  <a:srgbClr val="12909E"/>
                </a:solidFill>
              </a:rPr>
              <a:t> (Rechtmatigheid)</a:t>
            </a:r>
          </a:p>
        </p:txBody>
      </p:sp>
    </p:spTree>
    <p:custDataLst>
      <p:tags r:id="rId1"/>
    </p:custDataLst>
    <p:extLst>
      <p:ext uri="{BB962C8B-B14F-4D97-AF65-F5344CB8AC3E}">
        <p14:creationId xmlns:p14="http://schemas.microsoft.com/office/powerpoint/2010/main" val="1323040615"/>
      </p:ext>
    </p:extLst>
  </p:cSld>
  <p:clrMapOvr>
    <a:masterClrMapping/>
  </p:clrMapOvr>
  <p:transition spd="slow" advTm="1981">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Proces datakwaliteit 1/2</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6" y="1546678"/>
            <a:ext cx="6889037"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Gezamenlijk beoordelingskader </a:t>
            </a:r>
            <a:r>
              <a:rPr lang="nl-NL" sz="1400" dirty="0" err="1">
                <a:solidFill>
                  <a:srgbClr val="12909E"/>
                </a:solidFill>
              </a:rPr>
              <a:t>Aw</a:t>
            </a:r>
            <a:r>
              <a:rPr lang="nl-NL" sz="1400" dirty="0">
                <a:solidFill>
                  <a:srgbClr val="12909E"/>
                </a:solidFill>
              </a:rPr>
              <a:t>/WSW</a:t>
            </a:r>
          </a:p>
          <a:p>
            <a:pPr lvl="1">
              <a:buClr>
                <a:srgbClr val="DA5922"/>
              </a:buClr>
            </a:pPr>
            <a:r>
              <a:rPr lang="nl-NL" sz="1400" dirty="0">
                <a:solidFill>
                  <a:srgbClr val="12909E"/>
                </a:solidFill>
              </a:rPr>
              <a:t>Datakwaliteit onderdeel van </a:t>
            </a:r>
            <a:r>
              <a:rPr lang="nl-NL" sz="1400" dirty="0" err="1">
                <a:solidFill>
                  <a:srgbClr val="12909E"/>
                </a:solidFill>
              </a:rPr>
              <a:t>Governance</a:t>
            </a:r>
            <a:endParaRPr lang="nl-NL" sz="1400" dirty="0">
              <a:solidFill>
                <a:srgbClr val="12909E"/>
              </a:solidFill>
            </a:endParaRPr>
          </a:p>
          <a:p>
            <a:pPr>
              <a:buClr>
                <a:srgbClr val="DA5922"/>
              </a:buClr>
            </a:pPr>
            <a:r>
              <a:rPr lang="nl-NL" sz="1400" dirty="0">
                <a:solidFill>
                  <a:srgbClr val="12909E"/>
                </a:solidFill>
              </a:rPr>
              <a:t> Focus op een deel van de </a:t>
            </a:r>
            <a:r>
              <a:rPr lang="nl-NL" sz="1400" dirty="0" err="1">
                <a:solidFill>
                  <a:srgbClr val="12909E"/>
                </a:solidFill>
              </a:rPr>
              <a:t>gegevensuitvraag</a:t>
            </a:r>
            <a:endParaRPr lang="nl-NL" sz="1400" dirty="0">
              <a:solidFill>
                <a:srgbClr val="12909E"/>
              </a:solidFill>
            </a:endParaRPr>
          </a:p>
          <a:p>
            <a:pPr lvl="1">
              <a:buClr>
                <a:srgbClr val="DA5922"/>
              </a:buClr>
            </a:pPr>
            <a:r>
              <a:rPr lang="nl-NL" sz="1400" dirty="0">
                <a:solidFill>
                  <a:srgbClr val="12909E"/>
                </a:solidFill>
              </a:rPr>
              <a:t>Vrijwel geen Assurance onderdelen in de datakwaliteitscontrole</a:t>
            </a:r>
          </a:p>
          <a:p>
            <a:pPr>
              <a:buClr>
                <a:srgbClr val="DA5922"/>
              </a:buClr>
            </a:pPr>
            <a:r>
              <a:rPr lang="nl-NL" sz="1400" dirty="0">
                <a:solidFill>
                  <a:srgbClr val="12909E"/>
                </a:solidFill>
              </a:rPr>
              <a:t>Proces</a:t>
            </a:r>
          </a:p>
          <a:p>
            <a:pPr lvl="1">
              <a:buClr>
                <a:srgbClr val="DA5922"/>
              </a:buClr>
            </a:pPr>
            <a:r>
              <a:rPr lang="nl-NL" sz="1400" dirty="0">
                <a:solidFill>
                  <a:srgbClr val="12909E"/>
                </a:solidFill>
              </a:rPr>
              <a:t>Brainstormen over de signaalpunten (</a:t>
            </a:r>
            <a:r>
              <a:rPr lang="nl-NL" sz="1400" dirty="0" err="1">
                <a:solidFill>
                  <a:srgbClr val="12909E"/>
                </a:solidFill>
              </a:rPr>
              <a:t>Aw</a:t>
            </a:r>
            <a:r>
              <a:rPr lang="nl-NL" sz="1400" dirty="0">
                <a:solidFill>
                  <a:srgbClr val="12909E"/>
                </a:solidFill>
              </a:rPr>
              <a:t>/WSW)</a:t>
            </a:r>
          </a:p>
          <a:p>
            <a:pPr lvl="1">
              <a:buClr>
                <a:srgbClr val="DA5922"/>
              </a:buClr>
            </a:pPr>
            <a:r>
              <a:rPr lang="nl-NL" sz="1400" dirty="0">
                <a:solidFill>
                  <a:srgbClr val="12909E"/>
                </a:solidFill>
              </a:rPr>
              <a:t>Ontwikkelen signaalpunten</a:t>
            </a:r>
          </a:p>
          <a:p>
            <a:pPr lvl="1">
              <a:buClr>
                <a:srgbClr val="DA5922"/>
              </a:buClr>
            </a:pPr>
            <a:r>
              <a:rPr lang="nl-NL" sz="1400" dirty="0">
                <a:solidFill>
                  <a:srgbClr val="12909E"/>
                </a:solidFill>
              </a:rPr>
              <a:t>Beoordelen signaalpunten en bijlagen</a:t>
            </a:r>
          </a:p>
          <a:p>
            <a:pPr lvl="1">
              <a:buClr>
                <a:srgbClr val="DA5922"/>
              </a:buClr>
            </a:pPr>
            <a:r>
              <a:rPr lang="nl-NL" sz="1400" dirty="0">
                <a:solidFill>
                  <a:srgbClr val="12909E"/>
                </a:solidFill>
              </a:rPr>
              <a:t>Verklaren bevindingen op sectorniveau</a:t>
            </a:r>
          </a:p>
          <a:p>
            <a:pPr lvl="1">
              <a:buClr>
                <a:srgbClr val="DA5922"/>
              </a:buClr>
            </a:pPr>
            <a:r>
              <a:rPr lang="nl-NL" sz="1400" dirty="0">
                <a:solidFill>
                  <a:srgbClr val="12909E"/>
                </a:solidFill>
              </a:rPr>
              <a:t>Verdeling te benaderen corporaties op basis van aard signaalpunt</a:t>
            </a:r>
          </a:p>
          <a:p>
            <a:pPr lvl="1">
              <a:buClr>
                <a:srgbClr val="DA5922"/>
              </a:buClr>
            </a:pPr>
            <a:r>
              <a:rPr lang="nl-NL" sz="1400" dirty="0">
                <a:solidFill>
                  <a:srgbClr val="12909E"/>
                </a:solidFill>
              </a:rPr>
              <a:t>Benaderen corporaties door team datakwaliteit (inspecteurs en accountmanagers)</a:t>
            </a:r>
          </a:p>
          <a:p>
            <a:pPr lvl="1">
              <a:buClr>
                <a:srgbClr val="DA5922"/>
              </a:buClr>
            </a:pPr>
            <a:r>
              <a:rPr lang="nl-NL" sz="1400" dirty="0">
                <a:solidFill>
                  <a:srgbClr val="12909E"/>
                </a:solidFill>
              </a:rPr>
              <a:t>Herbeoordeling ontvangen </a:t>
            </a:r>
            <a:r>
              <a:rPr lang="nl-NL" sz="1400" dirty="0" err="1">
                <a:solidFill>
                  <a:srgbClr val="12909E"/>
                </a:solidFill>
              </a:rPr>
              <a:t>heraanleveringen</a:t>
            </a:r>
            <a:endParaRPr lang="nl-NL" sz="1400" dirty="0">
              <a:solidFill>
                <a:srgbClr val="12909E"/>
              </a:solidFill>
            </a:endParaRPr>
          </a:p>
          <a:p>
            <a:pPr>
              <a:buClr>
                <a:srgbClr val="DA5922"/>
              </a:buClr>
            </a:pPr>
            <a:endParaRPr lang="nl-NL" sz="1200" dirty="0">
              <a:solidFill>
                <a:srgbClr val="12909E"/>
              </a:solidFill>
            </a:endParaRPr>
          </a:p>
        </p:txBody>
      </p:sp>
    </p:spTree>
    <p:custDataLst>
      <p:tags r:id="rId1"/>
    </p:custDataLst>
    <p:extLst>
      <p:ext uri="{BB962C8B-B14F-4D97-AF65-F5344CB8AC3E}">
        <p14:creationId xmlns:p14="http://schemas.microsoft.com/office/powerpoint/2010/main" val="3093465164"/>
      </p:ext>
    </p:extLst>
  </p:cSld>
  <p:clrMapOvr>
    <a:masterClrMapping/>
  </p:clrMapOvr>
  <p:transition spd="slow" advTm="1981">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Proces datakwaliteit 2/2	</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35237" y="1546678"/>
            <a:ext cx="2752026" cy="2939817"/>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err="1">
                <a:solidFill>
                  <a:srgbClr val="12909E"/>
                </a:solidFill>
              </a:rPr>
              <a:t>Heraanleveringen</a:t>
            </a:r>
            <a:r>
              <a:rPr lang="nl-NL" sz="1400" dirty="0">
                <a:solidFill>
                  <a:srgbClr val="12909E"/>
                </a:solidFill>
              </a:rPr>
              <a:t> t/m dVi2021</a:t>
            </a:r>
          </a:p>
          <a:p>
            <a:pPr>
              <a:buFontTx/>
              <a:buChar char="-"/>
            </a:pPr>
            <a:r>
              <a:rPr lang="nl-NL" sz="1400" dirty="0">
                <a:solidFill>
                  <a:srgbClr val="12909E"/>
                </a:solidFill>
              </a:rPr>
              <a:t>dPi2018: 31 	(312)</a:t>
            </a:r>
          </a:p>
          <a:p>
            <a:pPr>
              <a:buFontTx/>
              <a:buChar char="-"/>
            </a:pPr>
            <a:r>
              <a:rPr lang="nl-NL" sz="1400" dirty="0">
                <a:solidFill>
                  <a:srgbClr val="12909E"/>
                </a:solidFill>
              </a:rPr>
              <a:t>dVi2018: 9 	(311)</a:t>
            </a:r>
          </a:p>
          <a:p>
            <a:pPr>
              <a:buFontTx/>
              <a:buChar char="-"/>
            </a:pPr>
            <a:r>
              <a:rPr lang="nl-NL" sz="1400" dirty="0">
                <a:solidFill>
                  <a:srgbClr val="12909E"/>
                </a:solidFill>
              </a:rPr>
              <a:t>dPi2019: 74	(296)</a:t>
            </a:r>
          </a:p>
          <a:p>
            <a:pPr>
              <a:buFontTx/>
              <a:buChar char="-"/>
            </a:pPr>
            <a:r>
              <a:rPr lang="nl-NL" sz="1400" dirty="0">
                <a:solidFill>
                  <a:srgbClr val="12909E"/>
                </a:solidFill>
              </a:rPr>
              <a:t>dVi2019: 71	(296)</a:t>
            </a:r>
          </a:p>
          <a:p>
            <a:pPr>
              <a:buFontTx/>
              <a:buChar char="-"/>
            </a:pPr>
            <a:r>
              <a:rPr lang="nl-NL" sz="1400" dirty="0">
                <a:solidFill>
                  <a:srgbClr val="12909E"/>
                </a:solidFill>
              </a:rPr>
              <a:t>dPi2020: 46	(289)</a:t>
            </a:r>
          </a:p>
          <a:p>
            <a:pPr>
              <a:buFontTx/>
              <a:buChar char="-"/>
            </a:pPr>
            <a:r>
              <a:rPr lang="nl-NL" sz="1400" dirty="0">
                <a:solidFill>
                  <a:srgbClr val="12909E"/>
                </a:solidFill>
              </a:rPr>
              <a:t>dVi2020: 90	(288)</a:t>
            </a:r>
          </a:p>
          <a:p>
            <a:pPr>
              <a:buFontTx/>
              <a:buChar char="-"/>
            </a:pPr>
            <a:r>
              <a:rPr lang="nl-NL" sz="1400" dirty="0">
                <a:solidFill>
                  <a:srgbClr val="12909E"/>
                </a:solidFill>
              </a:rPr>
              <a:t>dVi2021: 93	(282)</a:t>
            </a:r>
          </a:p>
          <a:p>
            <a:pPr>
              <a:buClr>
                <a:srgbClr val="DA5922"/>
              </a:buClr>
            </a:pPr>
            <a:endParaRPr lang="nl-NL" sz="1400" dirty="0">
              <a:solidFill>
                <a:srgbClr val="12909E"/>
              </a:solidFill>
            </a:endParaRPr>
          </a:p>
          <a:p>
            <a:pPr marL="0" indent="0">
              <a:buClr>
                <a:srgbClr val="DA5922"/>
              </a:buClr>
              <a:buNone/>
            </a:pPr>
            <a:endParaRPr lang="nl-NL" sz="1200" dirty="0">
              <a:solidFill>
                <a:srgbClr val="12909E"/>
              </a:solidFill>
            </a:endParaRPr>
          </a:p>
        </p:txBody>
      </p:sp>
      <p:sp>
        <p:nvSpPr>
          <p:cNvPr id="3" name="Tijdelijke aanduiding voor tekst 2">
            <a:extLst>
              <a:ext uri="{FF2B5EF4-FFF2-40B4-BE49-F238E27FC236}">
                <a16:creationId xmlns:a16="http://schemas.microsoft.com/office/drawing/2014/main" id="{770DEA95-56C4-22AC-6104-66554C51784A}"/>
              </a:ext>
            </a:extLst>
          </p:cNvPr>
          <p:cNvSpPr txBox="1">
            <a:spLocks/>
          </p:cNvSpPr>
          <p:nvPr/>
        </p:nvSpPr>
        <p:spPr>
          <a:xfrm>
            <a:off x="4688407" y="1546678"/>
            <a:ext cx="2752026" cy="2919013"/>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Bevindingen</a:t>
            </a:r>
          </a:p>
          <a:p>
            <a:pPr lvl="1">
              <a:buClr>
                <a:srgbClr val="DA5922"/>
              </a:buClr>
            </a:pPr>
            <a:r>
              <a:rPr lang="nl-NL" sz="1400" dirty="0">
                <a:solidFill>
                  <a:srgbClr val="12909E"/>
                </a:solidFill>
              </a:rPr>
              <a:t>Geen interne controle</a:t>
            </a:r>
          </a:p>
          <a:p>
            <a:pPr lvl="1">
              <a:buClr>
                <a:srgbClr val="DA5922"/>
              </a:buClr>
            </a:pPr>
            <a:r>
              <a:rPr lang="nl-NL" sz="1400" dirty="0">
                <a:solidFill>
                  <a:srgbClr val="12909E"/>
                </a:solidFill>
              </a:rPr>
              <a:t>Foutieve verantwoording </a:t>
            </a:r>
            <a:r>
              <a:rPr lang="nl-NL" sz="1400" dirty="0" err="1">
                <a:solidFill>
                  <a:srgbClr val="12909E"/>
                </a:solidFill>
              </a:rPr>
              <a:t>agv</a:t>
            </a:r>
            <a:r>
              <a:rPr lang="nl-NL" sz="1400" dirty="0">
                <a:solidFill>
                  <a:srgbClr val="12909E"/>
                </a:solidFill>
              </a:rPr>
              <a:t> verkeerde interpretatie </a:t>
            </a:r>
          </a:p>
          <a:p>
            <a:pPr lvl="1">
              <a:buClr>
                <a:srgbClr val="DA5922"/>
              </a:buClr>
            </a:pPr>
            <a:r>
              <a:rPr lang="nl-NL" sz="1400" dirty="0">
                <a:solidFill>
                  <a:srgbClr val="12909E"/>
                </a:solidFill>
              </a:rPr>
              <a:t>Niet lezen van handleiding en volgen van communicatie zoals </a:t>
            </a:r>
            <a:r>
              <a:rPr lang="nl-NL" sz="1400" dirty="0" err="1">
                <a:solidFill>
                  <a:srgbClr val="12909E"/>
                </a:solidFill>
              </a:rPr>
              <a:t>dVi</a:t>
            </a:r>
            <a:r>
              <a:rPr lang="nl-NL" sz="1400" dirty="0">
                <a:solidFill>
                  <a:srgbClr val="12909E"/>
                </a:solidFill>
              </a:rPr>
              <a:t> alert</a:t>
            </a:r>
          </a:p>
          <a:p>
            <a:pPr>
              <a:buClr>
                <a:srgbClr val="DA5922"/>
              </a:buClr>
            </a:pPr>
            <a:endParaRPr lang="nl-NL" sz="1200" dirty="0">
              <a:solidFill>
                <a:srgbClr val="12909E"/>
              </a:solidFill>
            </a:endParaRPr>
          </a:p>
        </p:txBody>
      </p:sp>
    </p:spTree>
    <p:custDataLst>
      <p:tags r:id="rId1"/>
    </p:custDataLst>
    <p:extLst>
      <p:ext uri="{BB962C8B-B14F-4D97-AF65-F5344CB8AC3E}">
        <p14:creationId xmlns:p14="http://schemas.microsoft.com/office/powerpoint/2010/main" val="3184102139"/>
      </p:ext>
    </p:extLst>
  </p:cSld>
  <p:clrMapOvr>
    <a:masterClrMapping/>
  </p:clrMapOvr>
  <p:transition spd="slow" advTm="1981">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58394" y="225600"/>
            <a:ext cx="8069505" cy="800219"/>
          </a:xfrm>
          <a:prstGeom prst="rect">
            <a:avLst/>
          </a:prstGeom>
          <a:noFill/>
        </p:spPr>
        <p:txBody>
          <a:bodyPr wrap="square" rtlCol="0">
            <a:spAutoFit/>
          </a:bodyPr>
          <a:lstStyle/>
          <a:p>
            <a:r>
              <a:rPr lang="nl-NL" sz="2800" dirty="0">
                <a:solidFill>
                  <a:srgbClr val="12909E"/>
                </a:solidFill>
              </a:rPr>
              <a:t>Agio </a:t>
            </a:r>
            <a:r>
              <a:rPr lang="nl-NL" sz="1400" dirty="0">
                <a:solidFill>
                  <a:srgbClr val="12909E"/>
                </a:solidFill>
              </a:rPr>
              <a:t>(hoofdstuk 4.1)</a:t>
            </a:r>
            <a:endParaRPr lang="nl-NL" sz="2800" dirty="0">
              <a:solidFill>
                <a:srgbClr val="12909E"/>
              </a:solidFill>
            </a:endParaRP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18886" y="1260389"/>
            <a:ext cx="6889037" cy="2554454"/>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Achtergrond voor de vraag over agio is dat deze wordt gebruikt voor de berekening van de LTV</a:t>
            </a:r>
          </a:p>
          <a:p>
            <a:pPr>
              <a:buClr>
                <a:srgbClr val="DA5922"/>
              </a:buClr>
            </a:pPr>
            <a:r>
              <a:rPr lang="nl-NL" sz="1400" dirty="0">
                <a:solidFill>
                  <a:srgbClr val="12909E"/>
                </a:solidFill>
              </a:rPr>
              <a:t>Doel: in de LTV de schulden meetellen die daadwerkelijk moeten worden afgelost</a:t>
            </a:r>
          </a:p>
          <a:p>
            <a:pPr>
              <a:buClr>
                <a:srgbClr val="DA5922"/>
              </a:buClr>
            </a:pPr>
            <a:endParaRPr lang="nl-NL" sz="1400" dirty="0">
              <a:solidFill>
                <a:srgbClr val="12909E"/>
              </a:solidFill>
            </a:endParaRPr>
          </a:p>
          <a:p>
            <a:pPr marL="0" indent="0">
              <a:buClr>
                <a:srgbClr val="DA5922"/>
              </a:buClr>
              <a:buNone/>
            </a:pPr>
            <a:endParaRPr lang="nl-NL" sz="1400" dirty="0">
              <a:solidFill>
                <a:srgbClr val="12909E"/>
              </a:solidFill>
            </a:endParaRPr>
          </a:p>
          <a:p>
            <a:pPr>
              <a:buClr>
                <a:srgbClr val="DA5922"/>
              </a:buClr>
            </a:pPr>
            <a:r>
              <a:rPr lang="nl-NL" sz="1400" dirty="0">
                <a:solidFill>
                  <a:srgbClr val="12909E"/>
                </a:solidFill>
              </a:rPr>
              <a:t>Verschillende soorten Agio</a:t>
            </a:r>
          </a:p>
          <a:p>
            <a:pPr lvl="1">
              <a:buClr>
                <a:srgbClr val="DA5922"/>
              </a:buClr>
            </a:pPr>
            <a:r>
              <a:rPr lang="nl-NL" sz="1400" dirty="0">
                <a:solidFill>
                  <a:srgbClr val="12909E"/>
                </a:solidFill>
              </a:rPr>
              <a:t>Meestal ontstaan door </a:t>
            </a:r>
            <a:r>
              <a:rPr lang="nl-NL" sz="1400" dirty="0" err="1">
                <a:solidFill>
                  <a:srgbClr val="12909E"/>
                </a:solidFill>
              </a:rPr>
              <a:t>leningruil</a:t>
            </a:r>
            <a:r>
              <a:rPr lang="nl-NL" sz="1400" dirty="0">
                <a:solidFill>
                  <a:srgbClr val="12909E"/>
                </a:solidFill>
              </a:rPr>
              <a:t> met Vestia in 2021</a:t>
            </a:r>
          </a:p>
          <a:p>
            <a:pPr lvl="1">
              <a:buClr>
                <a:srgbClr val="DA5922"/>
              </a:buClr>
            </a:pPr>
            <a:r>
              <a:rPr lang="nl-NL" sz="1400" dirty="0">
                <a:solidFill>
                  <a:srgbClr val="12909E"/>
                </a:solidFill>
              </a:rPr>
              <a:t>Andere mogelijke oorzaken zijn: herstructurering, doorzak, afkoop leningen of derivaten of een extensiemoment van een </a:t>
            </a:r>
            <a:r>
              <a:rPr lang="nl-NL" sz="1400" dirty="0" err="1">
                <a:solidFill>
                  <a:srgbClr val="12909E"/>
                </a:solidFill>
              </a:rPr>
              <a:t>extendible</a:t>
            </a:r>
            <a:r>
              <a:rPr lang="nl-NL" sz="1400" dirty="0">
                <a:solidFill>
                  <a:srgbClr val="12909E"/>
                </a:solidFill>
              </a:rPr>
              <a:t> lening</a:t>
            </a:r>
          </a:p>
          <a:p>
            <a:pPr marL="457200" lvl="1" indent="0">
              <a:buClr>
                <a:srgbClr val="DA5922"/>
              </a:buClr>
              <a:buNone/>
            </a:pPr>
            <a:r>
              <a:rPr lang="nl-NL" sz="1400" dirty="0">
                <a:solidFill>
                  <a:srgbClr val="12909E"/>
                </a:solidFill>
              </a:rPr>
              <a:t> </a:t>
            </a:r>
          </a:p>
          <a:p>
            <a:pPr marL="0" indent="0">
              <a:buClr>
                <a:srgbClr val="DA5922"/>
              </a:buClr>
              <a:buNone/>
            </a:pPr>
            <a:endParaRPr lang="nl-NL" sz="1400" dirty="0">
              <a:solidFill>
                <a:srgbClr val="12909E"/>
              </a:solidFill>
            </a:endParaRPr>
          </a:p>
        </p:txBody>
      </p:sp>
    </p:spTree>
    <p:custDataLst>
      <p:tags r:id="rId1"/>
    </p:custDataLst>
    <p:extLst>
      <p:ext uri="{BB962C8B-B14F-4D97-AF65-F5344CB8AC3E}">
        <p14:creationId xmlns:p14="http://schemas.microsoft.com/office/powerpoint/2010/main" val="3456047753"/>
      </p:ext>
    </p:extLst>
  </p:cSld>
  <p:clrMapOvr>
    <a:masterClrMapping/>
  </p:clrMapOvr>
  <p:transition spd="slow" advTm="1981">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58394" y="225600"/>
            <a:ext cx="8069505" cy="800219"/>
          </a:xfrm>
          <a:prstGeom prst="rect">
            <a:avLst/>
          </a:prstGeom>
          <a:noFill/>
        </p:spPr>
        <p:txBody>
          <a:bodyPr wrap="square" rtlCol="0">
            <a:spAutoFit/>
          </a:bodyPr>
          <a:lstStyle/>
          <a:p>
            <a:r>
              <a:rPr lang="nl-NL" sz="2800" dirty="0">
                <a:solidFill>
                  <a:srgbClr val="12909E"/>
                </a:solidFill>
              </a:rPr>
              <a:t>Agio </a:t>
            </a:r>
            <a:r>
              <a:rPr lang="nl-NL" sz="1400" dirty="0">
                <a:solidFill>
                  <a:srgbClr val="12909E"/>
                </a:solidFill>
              </a:rPr>
              <a:t>(verwerking)</a:t>
            </a:r>
            <a:endParaRPr lang="nl-NL" sz="2800" dirty="0">
              <a:solidFill>
                <a:srgbClr val="12909E"/>
              </a:solidFill>
            </a:endParaRP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18886" y="975624"/>
            <a:ext cx="6889037" cy="3596375"/>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rgbClr val="DA5922"/>
              </a:buClr>
              <a:buNone/>
            </a:pPr>
            <a:r>
              <a:rPr lang="nl-NL" sz="1000" b="1" dirty="0">
                <a:solidFill>
                  <a:srgbClr val="12909E"/>
                </a:solidFill>
              </a:rPr>
              <a:t>Voorbeeld: corporatie X heeft meegedaan in de </a:t>
            </a:r>
            <a:r>
              <a:rPr lang="nl-NL" sz="1000" b="1" dirty="0" err="1">
                <a:solidFill>
                  <a:srgbClr val="12909E"/>
                </a:solidFill>
              </a:rPr>
              <a:t>leningruil</a:t>
            </a:r>
            <a:r>
              <a:rPr lang="nl-NL" sz="1000" b="1" dirty="0">
                <a:solidFill>
                  <a:srgbClr val="12909E"/>
                </a:solidFill>
              </a:rPr>
              <a:t> Vestia</a:t>
            </a:r>
            <a:r>
              <a:rPr lang="nl-NL" sz="1000" dirty="0">
                <a:solidFill>
                  <a:srgbClr val="12909E"/>
                </a:solidFill>
              </a:rPr>
              <a:t>			</a:t>
            </a:r>
          </a:p>
          <a:p>
            <a:pPr marL="457200" lvl="1" indent="0">
              <a:buClr>
                <a:srgbClr val="DA5922"/>
              </a:buClr>
              <a:buNone/>
            </a:pPr>
            <a:r>
              <a:rPr lang="nl-NL" sz="1000" dirty="0">
                <a:solidFill>
                  <a:srgbClr val="12909E"/>
                </a:solidFill>
              </a:rPr>
              <a:t>Lening nominaal: 100			</a:t>
            </a:r>
          </a:p>
          <a:p>
            <a:pPr marL="457200" lvl="1" indent="0">
              <a:buClr>
                <a:srgbClr val="DA5922"/>
              </a:buClr>
              <a:buNone/>
            </a:pPr>
            <a:r>
              <a:rPr lang="nl-NL" sz="1000" dirty="0">
                <a:solidFill>
                  <a:srgbClr val="12909E"/>
                </a:solidFill>
              </a:rPr>
              <a:t>Lening marktwaarde: 150			</a:t>
            </a:r>
          </a:p>
          <a:p>
            <a:pPr marL="457200" lvl="1" indent="0">
              <a:buClr>
                <a:srgbClr val="DA5922"/>
              </a:buClr>
              <a:buNone/>
            </a:pPr>
            <a:r>
              <a:rPr lang="nl-NL" sz="1000" dirty="0">
                <a:solidFill>
                  <a:srgbClr val="12909E"/>
                </a:solidFill>
              </a:rPr>
              <a:t>conclusie agio: 50			</a:t>
            </a:r>
          </a:p>
          <a:p>
            <a:pPr marL="457200" lvl="1" indent="0">
              <a:buClr>
                <a:srgbClr val="DA5922"/>
              </a:buClr>
              <a:buNone/>
            </a:pPr>
            <a:r>
              <a:rPr lang="nl-NL" sz="1000" dirty="0">
                <a:solidFill>
                  <a:srgbClr val="12909E"/>
                </a:solidFill>
              </a:rPr>
              <a:t>			</a:t>
            </a:r>
            <a:r>
              <a:rPr lang="nl-NL" sz="1000" b="1" dirty="0">
                <a:solidFill>
                  <a:srgbClr val="12909E"/>
                </a:solidFill>
              </a:rPr>
              <a:t>correct	incorrect 1	incorrect 2</a:t>
            </a:r>
          </a:p>
          <a:p>
            <a:pPr marL="457200" lvl="1" indent="0">
              <a:buClr>
                <a:srgbClr val="DA5922"/>
              </a:buClr>
              <a:buNone/>
            </a:pPr>
            <a:r>
              <a:rPr lang="nl-NL" sz="1000" dirty="0">
                <a:solidFill>
                  <a:srgbClr val="12909E"/>
                </a:solidFill>
              </a:rPr>
              <a:t>Schulden aan banken		150 	100 	150 </a:t>
            </a:r>
          </a:p>
          <a:p>
            <a:pPr marL="457200" lvl="1" indent="0">
              <a:buClr>
                <a:srgbClr val="DA5922"/>
              </a:buClr>
              <a:buNone/>
            </a:pPr>
            <a:r>
              <a:rPr lang="nl-NL" sz="1000" dirty="0">
                <a:solidFill>
                  <a:srgbClr val="12909E"/>
                </a:solidFill>
              </a:rPr>
              <a:t>Overige schulden			50 	</a:t>
            </a:r>
          </a:p>
          <a:p>
            <a:pPr marL="457200" lvl="1" indent="0">
              <a:buClr>
                <a:srgbClr val="DA5922"/>
              </a:buClr>
              <a:buNone/>
            </a:pPr>
            <a:r>
              <a:rPr lang="nl-NL" sz="1000" dirty="0">
                <a:solidFill>
                  <a:srgbClr val="12909E"/>
                </a:solidFill>
              </a:rPr>
              <a:t>Agio (hoofdstuk 4.1)		</a:t>
            </a:r>
            <a:r>
              <a:rPr lang="nl-NL" sz="1000" u="sng" dirty="0">
                <a:solidFill>
                  <a:srgbClr val="12909E"/>
                </a:solidFill>
              </a:rPr>
              <a:t>50</a:t>
            </a:r>
            <a:r>
              <a:rPr lang="nl-NL" sz="1000" dirty="0">
                <a:solidFill>
                  <a:srgbClr val="12909E"/>
                </a:solidFill>
              </a:rPr>
              <a:t>	</a:t>
            </a:r>
            <a:r>
              <a:rPr lang="nl-NL" sz="1000" u="sng" dirty="0">
                <a:solidFill>
                  <a:srgbClr val="12909E"/>
                </a:solidFill>
              </a:rPr>
              <a:t>50</a:t>
            </a:r>
            <a:r>
              <a:rPr lang="nl-NL" sz="1000" dirty="0">
                <a:solidFill>
                  <a:srgbClr val="12909E"/>
                </a:solidFill>
              </a:rPr>
              <a:t> 	</a:t>
            </a:r>
            <a:r>
              <a:rPr lang="nl-NL" sz="1000" u="sng" dirty="0">
                <a:solidFill>
                  <a:srgbClr val="12909E"/>
                </a:solidFill>
              </a:rPr>
              <a:t>0</a:t>
            </a:r>
          </a:p>
          <a:p>
            <a:pPr marL="457200" lvl="1" indent="0">
              <a:buClr>
                <a:srgbClr val="DA5922"/>
              </a:buClr>
              <a:buNone/>
            </a:pPr>
            <a:r>
              <a:rPr lang="nl-NL" sz="1000" dirty="0">
                <a:solidFill>
                  <a:srgbClr val="12909E"/>
                </a:solidFill>
              </a:rPr>
              <a:t>LTV-schuld (banken min agio)	100 	50 	150 </a:t>
            </a:r>
          </a:p>
          <a:p>
            <a:pPr marL="457200" lvl="1" indent="0">
              <a:buClr>
                <a:srgbClr val="DA5922"/>
              </a:buClr>
              <a:buNone/>
            </a:pPr>
            <a:r>
              <a:rPr lang="nl-NL" sz="1000" dirty="0">
                <a:solidFill>
                  <a:srgbClr val="12909E"/>
                </a:solidFill>
              </a:rPr>
              <a:t>			</a:t>
            </a:r>
          </a:p>
          <a:p>
            <a:pPr marL="457200" lvl="1" indent="0">
              <a:buClr>
                <a:srgbClr val="DA5922"/>
              </a:buClr>
              <a:buNone/>
            </a:pPr>
            <a:r>
              <a:rPr lang="nl-NL" sz="1000" b="1" dirty="0">
                <a:solidFill>
                  <a:srgbClr val="12909E"/>
                </a:solidFill>
              </a:rPr>
              <a:t>Agio uit andere bron (niet uit hoofde van leningen), waardoor deze niet onder schulden aan banken kan worden opgenomen</a:t>
            </a:r>
            <a:r>
              <a:rPr lang="nl-NL" sz="1000" dirty="0">
                <a:solidFill>
                  <a:srgbClr val="12909E"/>
                </a:solidFill>
              </a:rPr>
              <a:t>			</a:t>
            </a:r>
          </a:p>
          <a:p>
            <a:pPr marL="457200" lvl="1" indent="0">
              <a:buClr>
                <a:srgbClr val="DA5922"/>
              </a:buClr>
              <a:buNone/>
            </a:pPr>
            <a:r>
              <a:rPr lang="nl-NL" sz="1000" dirty="0">
                <a:solidFill>
                  <a:srgbClr val="12909E"/>
                </a:solidFill>
              </a:rPr>
              <a:t>			</a:t>
            </a:r>
            <a:r>
              <a:rPr lang="nl-NL" sz="1000" b="1" dirty="0">
                <a:solidFill>
                  <a:srgbClr val="12909E"/>
                </a:solidFill>
              </a:rPr>
              <a:t>correct</a:t>
            </a:r>
            <a:r>
              <a:rPr lang="nl-NL" sz="1000" dirty="0">
                <a:solidFill>
                  <a:srgbClr val="12909E"/>
                </a:solidFill>
              </a:rPr>
              <a:t>		</a:t>
            </a:r>
          </a:p>
          <a:p>
            <a:pPr marL="457200" lvl="1" indent="0">
              <a:buClr>
                <a:srgbClr val="DA5922"/>
              </a:buClr>
              <a:buNone/>
            </a:pPr>
            <a:r>
              <a:rPr lang="nl-NL" sz="1000" dirty="0">
                <a:solidFill>
                  <a:srgbClr val="12909E"/>
                </a:solidFill>
              </a:rPr>
              <a:t>Schulden aan banken		0 		</a:t>
            </a:r>
          </a:p>
          <a:p>
            <a:pPr marL="457200" lvl="1" indent="0">
              <a:buClr>
                <a:srgbClr val="DA5922"/>
              </a:buClr>
              <a:buNone/>
            </a:pPr>
            <a:r>
              <a:rPr lang="nl-NL" sz="1000" dirty="0">
                <a:solidFill>
                  <a:srgbClr val="12909E"/>
                </a:solidFill>
              </a:rPr>
              <a:t>Overige schulden		50 		</a:t>
            </a:r>
          </a:p>
          <a:p>
            <a:pPr marL="457200" lvl="1" indent="0">
              <a:buClr>
                <a:srgbClr val="DA5922"/>
              </a:buClr>
              <a:buNone/>
            </a:pPr>
            <a:r>
              <a:rPr lang="nl-NL" sz="1000" dirty="0">
                <a:solidFill>
                  <a:srgbClr val="12909E"/>
                </a:solidFill>
              </a:rPr>
              <a:t>Agio (hoofdstuk 4.1)		</a:t>
            </a:r>
            <a:r>
              <a:rPr lang="nl-NL" sz="1000" u="sng" dirty="0">
                <a:solidFill>
                  <a:srgbClr val="12909E"/>
                </a:solidFill>
              </a:rPr>
              <a:t>0</a:t>
            </a:r>
            <a:r>
              <a:rPr lang="nl-NL" sz="1000" dirty="0">
                <a:solidFill>
                  <a:srgbClr val="12909E"/>
                </a:solidFill>
              </a:rPr>
              <a:t> 		</a:t>
            </a:r>
          </a:p>
          <a:p>
            <a:pPr marL="457200" lvl="1" indent="0">
              <a:buClr>
                <a:srgbClr val="DA5922"/>
              </a:buClr>
              <a:buNone/>
            </a:pPr>
            <a:r>
              <a:rPr lang="nl-NL" sz="1000" dirty="0">
                <a:solidFill>
                  <a:srgbClr val="12909E"/>
                </a:solidFill>
              </a:rPr>
              <a:t>LTV-schuld (banken - agio)		0 	</a:t>
            </a:r>
            <a:r>
              <a:rPr lang="nl-NL" sz="1400" dirty="0">
                <a:solidFill>
                  <a:srgbClr val="12909E"/>
                </a:solidFill>
              </a:rPr>
              <a:t>	</a:t>
            </a:r>
          </a:p>
          <a:p>
            <a:pPr marL="457200" lvl="1" indent="0">
              <a:buClr>
                <a:srgbClr val="DA5922"/>
              </a:buClr>
              <a:buNone/>
            </a:pPr>
            <a:r>
              <a:rPr lang="nl-NL" sz="1400" dirty="0">
                <a:solidFill>
                  <a:srgbClr val="12909E"/>
                </a:solidFill>
              </a:rPr>
              <a:t> </a:t>
            </a:r>
          </a:p>
          <a:p>
            <a:pPr marL="0" indent="0">
              <a:buClr>
                <a:srgbClr val="DA5922"/>
              </a:buClr>
              <a:buNone/>
            </a:pPr>
            <a:endParaRPr lang="nl-NL" sz="1400" dirty="0">
              <a:solidFill>
                <a:srgbClr val="12909E"/>
              </a:solidFill>
            </a:endParaRPr>
          </a:p>
        </p:txBody>
      </p:sp>
    </p:spTree>
    <p:custDataLst>
      <p:tags r:id="rId1"/>
    </p:custDataLst>
    <p:extLst>
      <p:ext uri="{BB962C8B-B14F-4D97-AF65-F5344CB8AC3E}">
        <p14:creationId xmlns:p14="http://schemas.microsoft.com/office/powerpoint/2010/main" val="1802048486"/>
      </p:ext>
    </p:extLst>
  </p:cSld>
  <p:clrMapOvr>
    <a:masterClrMapping/>
  </p:clrMapOvr>
  <p:transition spd="slow" advTm="1981">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Rechte verbindingslijn 60">
            <a:extLst>
              <a:ext uri="{FF2B5EF4-FFF2-40B4-BE49-F238E27FC236}">
                <a16:creationId xmlns:a16="http://schemas.microsoft.com/office/drawing/2014/main" id="{42A1A4DA-B0ED-A446-923D-B51CD9773D5A}"/>
              </a:ext>
            </a:extLst>
          </p:cNvPr>
          <p:cNvCxnSpPr>
            <a:cxnSpLocks/>
          </p:cNvCxnSpPr>
          <p:nvPr/>
        </p:nvCxnSpPr>
        <p:spPr>
          <a:xfrm>
            <a:off x="-625802" y="-91777"/>
            <a:ext cx="0" cy="5143500"/>
          </a:xfrm>
          <a:prstGeom prst="line">
            <a:avLst/>
          </a:prstGeom>
          <a:ln w="41275" cap="rnd">
            <a:solidFill>
              <a:srgbClr val="12909E"/>
            </a:solidFill>
            <a:prstDash val="sysDot"/>
            <a:round/>
          </a:ln>
        </p:spPr>
        <p:style>
          <a:lnRef idx="1">
            <a:schemeClr val="accent3"/>
          </a:lnRef>
          <a:fillRef idx="0">
            <a:schemeClr val="accent3"/>
          </a:fillRef>
          <a:effectRef idx="0">
            <a:schemeClr val="accent3"/>
          </a:effectRef>
          <a:fontRef idx="minor">
            <a:schemeClr val="tx1"/>
          </a:fontRef>
        </p:style>
      </p:cxnSp>
      <p:sp>
        <p:nvSpPr>
          <p:cNvPr id="64" name="Tijdelijke aanduiding voor tekst 2">
            <a:extLst>
              <a:ext uri="{FF2B5EF4-FFF2-40B4-BE49-F238E27FC236}">
                <a16:creationId xmlns:a16="http://schemas.microsoft.com/office/drawing/2014/main" id="{A3565C8B-A448-8E45-8D61-FF17F85081E1}"/>
              </a:ext>
            </a:extLst>
          </p:cNvPr>
          <p:cNvSpPr txBox="1">
            <a:spLocks/>
          </p:cNvSpPr>
          <p:nvPr/>
        </p:nvSpPr>
        <p:spPr>
          <a:xfrm>
            <a:off x="3093096" y="3617626"/>
            <a:ext cx="5232018" cy="868869"/>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nl-NL">
              <a:solidFill>
                <a:srgbClr val="DA5922"/>
              </a:solidFill>
            </a:endParaRPr>
          </a:p>
        </p:txBody>
      </p:sp>
      <p:sp>
        <p:nvSpPr>
          <p:cNvPr id="66" name="Tijdelijke aanduiding voor tekst 1">
            <a:extLst>
              <a:ext uri="{FF2B5EF4-FFF2-40B4-BE49-F238E27FC236}">
                <a16:creationId xmlns:a16="http://schemas.microsoft.com/office/drawing/2014/main" id="{31F45970-5746-8647-9FC5-C68D35DB94B1}"/>
              </a:ext>
            </a:extLst>
          </p:cNvPr>
          <p:cNvSpPr txBox="1">
            <a:spLocks/>
          </p:cNvSpPr>
          <p:nvPr/>
        </p:nvSpPr>
        <p:spPr>
          <a:xfrm>
            <a:off x="1147055" y="506543"/>
            <a:ext cx="7082705" cy="469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E391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grpSp>
        <p:nvGrpSpPr>
          <p:cNvPr id="6" name="Groep 5">
            <a:extLst>
              <a:ext uri="{FF2B5EF4-FFF2-40B4-BE49-F238E27FC236}">
                <a16:creationId xmlns:a16="http://schemas.microsoft.com/office/drawing/2014/main" id="{62D3954D-249E-43C5-997E-9469ECA1DA38}"/>
              </a:ext>
            </a:extLst>
          </p:cNvPr>
          <p:cNvGrpSpPr/>
          <p:nvPr/>
        </p:nvGrpSpPr>
        <p:grpSpPr>
          <a:xfrm>
            <a:off x="498980" y="217326"/>
            <a:ext cx="8264869" cy="657700"/>
            <a:chOff x="1045622" y="1062776"/>
            <a:chExt cx="5333740" cy="657700"/>
          </a:xfrm>
        </p:grpSpPr>
        <p:sp>
          <p:nvSpPr>
            <p:cNvPr id="14" name="Afgeronde rechthoek 13">
              <a:extLst>
                <a:ext uri="{FF2B5EF4-FFF2-40B4-BE49-F238E27FC236}">
                  <a16:creationId xmlns:a16="http://schemas.microsoft.com/office/drawing/2014/main" id="{9DFB6E0F-EB2F-484D-8991-41C0C88F221A}"/>
                </a:ext>
              </a:extLst>
            </p:cNvPr>
            <p:cNvSpPr/>
            <p:nvPr/>
          </p:nvSpPr>
          <p:spPr>
            <a:xfrm>
              <a:off x="1045622" y="1062776"/>
              <a:ext cx="5333740" cy="657700"/>
            </a:xfrm>
            <a:prstGeom prst="roundRect">
              <a:avLst/>
            </a:prstGeom>
            <a:solidFill>
              <a:srgbClr val="46C5C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DA5922"/>
                </a:highlight>
              </a:endParaRPr>
            </a:p>
          </p:txBody>
        </p:sp>
        <p:sp>
          <p:nvSpPr>
            <p:cNvPr id="15" name="Tijdelijke aanduiding voor tekst 2">
              <a:extLst>
                <a:ext uri="{FF2B5EF4-FFF2-40B4-BE49-F238E27FC236}">
                  <a16:creationId xmlns:a16="http://schemas.microsoft.com/office/drawing/2014/main" id="{606829E3-E1BB-7C42-9A50-1FF79F76B105}"/>
                </a:ext>
              </a:extLst>
            </p:cNvPr>
            <p:cNvSpPr txBox="1">
              <a:spLocks/>
            </p:cNvSpPr>
            <p:nvPr/>
          </p:nvSpPr>
          <p:spPr>
            <a:xfrm>
              <a:off x="1083965" y="1062776"/>
              <a:ext cx="5249962" cy="657700"/>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1400">
                <a:solidFill>
                  <a:srgbClr val="12909E"/>
                </a:solidFill>
              </a:endParaRPr>
            </a:p>
          </p:txBody>
        </p:sp>
      </p:grpSp>
      <p:sp>
        <p:nvSpPr>
          <p:cNvPr id="2" name="Tekstvak 1">
            <a:extLst>
              <a:ext uri="{FF2B5EF4-FFF2-40B4-BE49-F238E27FC236}">
                <a16:creationId xmlns:a16="http://schemas.microsoft.com/office/drawing/2014/main" id="{F22C1DBF-FF43-4BFE-8F9D-E80770508F94}"/>
              </a:ext>
            </a:extLst>
          </p:cNvPr>
          <p:cNvSpPr txBox="1"/>
          <p:nvPr/>
        </p:nvSpPr>
        <p:spPr>
          <a:xfrm>
            <a:off x="537247" y="278994"/>
            <a:ext cx="8069505" cy="800219"/>
          </a:xfrm>
          <a:prstGeom prst="rect">
            <a:avLst/>
          </a:prstGeom>
          <a:noFill/>
        </p:spPr>
        <p:txBody>
          <a:bodyPr wrap="square" rtlCol="0">
            <a:spAutoFit/>
          </a:bodyPr>
          <a:lstStyle/>
          <a:p>
            <a:r>
              <a:rPr lang="nl-NL" sz="2800" dirty="0">
                <a:solidFill>
                  <a:srgbClr val="12909E"/>
                </a:solidFill>
              </a:rPr>
              <a:t>Consolidatie</a:t>
            </a:r>
          </a:p>
          <a:p>
            <a:endParaRPr lang="nl-NL" dirty="0"/>
          </a:p>
        </p:txBody>
      </p:sp>
      <p:sp>
        <p:nvSpPr>
          <p:cNvPr id="11" name="Tijdelijke aanduiding voor tekst 2">
            <a:extLst>
              <a:ext uri="{FF2B5EF4-FFF2-40B4-BE49-F238E27FC236}">
                <a16:creationId xmlns:a16="http://schemas.microsoft.com/office/drawing/2014/main" id="{45B09DDD-01C0-4348-BA62-B232B50DB8B2}"/>
              </a:ext>
            </a:extLst>
          </p:cNvPr>
          <p:cNvSpPr txBox="1">
            <a:spLocks/>
          </p:cNvSpPr>
          <p:nvPr/>
        </p:nvSpPr>
        <p:spPr>
          <a:xfrm>
            <a:off x="818886" y="1612557"/>
            <a:ext cx="6889037" cy="2619632"/>
          </a:xfrm>
          <a:prstGeom prst="rect">
            <a:avLst/>
          </a:prstGeom>
        </p:spPr>
        <p:txBody>
          <a:bodyPr/>
          <a:lstStyle>
            <a:lvl1pPr marL="285750" indent="-285750" algn="l" defTabSz="914400" rtl="0" eaLnBrk="1" latinLnBrk="0" hangingPunct="1">
              <a:lnSpc>
                <a:spcPts val="2200"/>
              </a:lnSpc>
              <a:spcBef>
                <a:spcPts val="0"/>
              </a:spcBef>
              <a:buClr>
                <a:srgbClr val="12909E"/>
              </a:buClr>
              <a:buSzPct val="80000"/>
              <a:buFont typeface="Wingdings" panose="05000000000000000000" pitchFamily="2" charset="2"/>
              <a:buChar char="u"/>
              <a:defRPr lang="nl-NL" sz="1600" kern="1200" dirty="0">
                <a:solidFill>
                  <a:srgbClr val="4E3919"/>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14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A5922"/>
              </a:buClr>
            </a:pPr>
            <a:r>
              <a:rPr lang="nl-NL" sz="1400" dirty="0">
                <a:solidFill>
                  <a:srgbClr val="12909E"/>
                </a:solidFill>
              </a:rPr>
              <a:t>Aw en WSW beoordelen consolidatie vanuit kasstroom, balans en W&amp;V</a:t>
            </a:r>
          </a:p>
          <a:p>
            <a:pPr>
              <a:buClr>
                <a:srgbClr val="DA5922"/>
              </a:buClr>
            </a:pPr>
            <a:endParaRPr lang="nl-NL" sz="1400" dirty="0">
              <a:solidFill>
                <a:srgbClr val="12909E"/>
              </a:solidFill>
            </a:endParaRPr>
          </a:p>
          <a:p>
            <a:pPr>
              <a:buClr>
                <a:srgbClr val="DA5922"/>
              </a:buClr>
            </a:pPr>
            <a:r>
              <a:rPr lang="nl-NL" sz="1400" dirty="0">
                <a:solidFill>
                  <a:srgbClr val="12909E"/>
                </a:solidFill>
              </a:rPr>
              <a:t>Dit gaat enkele keren per opvraag mis</a:t>
            </a:r>
          </a:p>
          <a:p>
            <a:pPr marL="0" indent="0">
              <a:buClr>
                <a:srgbClr val="DA5922"/>
              </a:buClr>
              <a:buNone/>
            </a:pPr>
            <a:r>
              <a:rPr lang="nl-NL" sz="1400" dirty="0">
                <a:solidFill>
                  <a:srgbClr val="12909E"/>
                </a:solidFill>
              </a:rPr>
              <a:t>       Mogelijke oorzaken:</a:t>
            </a:r>
          </a:p>
          <a:p>
            <a:pPr lvl="1">
              <a:buClr>
                <a:srgbClr val="DA5922"/>
              </a:buClr>
            </a:pPr>
            <a:r>
              <a:rPr lang="nl-NL" sz="1400" dirty="0">
                <a:solidFill>
                  <a:srgbClr val="12909E"/>
                </a:solidFill>
              </a:rPr>
              <a:t>1. aanpassingen achteraf (buiten de bronadministratie)</a:t>
            </a:r>
          </a:p>
          <a:p>
            <a:pPr lvl="2">
              <a:buClr>
                <a:srgbClr val="DA5922"/>
              </a:buClr>
            </a:pPr>
            <a:r>
              <a:rPr lang="nl-NL" sz="1200" dirty="0">
                <a:solidFill>
                  <a:srgbClr val="12909E"/>
                </a:solidFill>
              </a:rPr>
              <a:t>Er is iets aangepast op één plek en vergeten op een andere plek</a:t>
            </a:r>
          </a:p>
          <a:p>
            <a:pPr lvl="1">
              <a:buClr>
                <a:srgbClr val="DA5922"/>
              </a:buClr>
            </a:pPr>
            <a:r>
              <a:rPr lang="nl-NL" sz="1400" dirty="0">
                <a:solidFill>
                  <a:srgbClr val="12909E"/>
                </a:solidFill>
              </a:rPr>
              <a:t>2. verbindingen, niet materieel</a:t>
            </a:r>
          </a:p>
          <a:p>
            <a:pPr lvl="2">
              <a:buClr>
                <a:srgbClr val="DA5922"/>
              </a:buClr>
            </a:pPr>
            <a:r>
              <a:rPr lang="nl-NL" sz="1200" dirty="0">
                <a:solidFill>
                  <a:srgbClr val="12909E"/>
                </a:solidFill>
              </a:rPr>
              <a:t>Voor jaarrekening (en accountant) geldt vaak een materialiteitsgrens,  Aw en WSW gaan bij consolidatie uit van nultolerantie</a:t>
            </a:r>
          </a:p>
          <a:p>
            <a:pPr>
              <a:buClr>
                <a:srgbClr val="DA5922"/>
              </a:buClr>
            </a:pPr>
            <a:r>
              <a:rPr lang="nl-NL" sz="1400" dirty="0">
                <a:solidFill>
                  <a:srgbClr val="12909E"/>
                </a:solidFill>
              </a:rPr>
              <a:t>Wij gaan ervan uit dat consolidatie correct is verwerkt, bij voorkeur in de bron</a:t>
            </a:r>
          </a:p>
          <a:p>
            <a:pPr marL="0" indent="0">
              <a:buClr>
                <a:srgbClr val="DA5922"/>
              </a:buClr>
              <a:buNone/>
            </a:pPr>
            <a:endParaRPr lang="nl-NL" sz="1400" dirty="0">
              <a:solidFill>
                <a:srgbClr val="12909E"/>
              </a:solidFill>
            </a:endParaRPr>
          </a:p>
          <a:p>
            <a:pPr>
              <a:buClr>
                <a:srgbClr val="DA5922"/>
              </a:buClr>
            </a:pPr>
            <a:endParaRPr lang="nl-NL" sz="1400" dirty="0">
              <a:solidFill>
                <a:srgbClr val="12909E"/>
              </a:solidFill>
            </a:endParaRPr>
          </a:p>
        </p:txBody>
      </p:sp>
    </p:spTree>
    <p:custDataLst>
      <p:tags r:id="rId1"/>
    </p:custDataLst>
    <p:extLst>
      <p:ext uri="{BB962C8B-B14F-4D97-AF65-F5344CB8AC3E}">
        <p14:creationId xmlns:p14="http://schemas.microsoft.com/office/powerpoint/2010/main" val="2023895891"/>
      </p:ext>
    </p:extLst>
  </p:cSld>
  <p:clrMapOvr>
    <a:masterClrMapping/>
  </p:clrMapOvr>
  <p:transition spd="slow" advTm="1981">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IMING" val="|0.7|0.5"/>
</p:tagLst>
</file>

<file path=ppt/tags/tag11.xml><?xml version="1.0" encoding="utf-8"?>
<p:tagLst xmlns:a="http://schemas.openxmlformats.org/drawingml/2006/main" xmlns:r="http://schemas.openxmlformats.org/officeDocument/2006/relationships" xmlns:p="http://schemas.openxmlformats.org/presentationml/2006/main">
  <p:tag name="TIMING" val="|0.7|0.5"/>
</p:tagLst>
</file>

<file path=ppt/tags/tag12.xml><?xml version="1.0" encoding="utf-8"?>
<p:tagLst xmlns:a="http://schemas.openxmlformats.org/drawingml/2006/main" xmlns:r="http://schemas.openxmlformats.org/officeDocument/2006/relationships" xmlns:p="http://schemas.openxmlformats.org/presentationml/2006/main">
  <p:tag name="TIMING" val="|0.7|0.5"/>
</p:tagLst>
</file>

<file path=ppt/tags/tag13.xml><?xml version="1.0" encoding="utf-8"?>
<p:tagLst xmlns:a="http://schemas.openxmlformats.org/drawingml/2006/main" xmlns:r="http://schemas.openxmlformats.org/officeDocument/2006/relationships" xmlns:p="http://schemas.openxmlformats.org/presentationml/2006/main">
  <p:tag name="TIMING" val="|0.7|0.5"/>
</p:tagLst>
</file>

<file path=ppt/tags/tag14.xml><?xml version="1.0" encoding="utf-8"?>
<p:tagLst xmlns:a="http://schemas.openxmlformats.org/drawingml/2006/main" xmlns:r="http://schemas.openxmlformats.org/officeDocument/2006/relationships" xmlns:p="http://schemas.openxmlformats.org/presentationml/2006/main">
  <p:tag name="TIMING" val="|0.7|0.5"/>
</p:tagLst>
</file>

<file path=ppt/tags/tag15.xml><?xml version="1.0" encoding="utf-8"?>
<p:tagLst xmlns:a="http://schemas.openxmlformats.org/drawingml/2006/main" xmlns:r="http://schemas.openxmlformats.org/officeDocument/2006/relationships" xmlns:p="http://schemas.openxmlformats.org/presentationml/2006/main">
  <p:tag name="TIMING" val="|0.7|0.5"/>
</p:tagLst>
</file>

<file path=ppt/tags/tag16.xml><?xml version="1.0" encoding="utf-8"?>
<p:tagLst xmlns:a="http://schemas.openxmlformats.org/drawingml/2006/main" xmlns:r="http://schemas.openxmlformats.org/officeDocument/2006/relationships" xmlns:p="http://schemas.openxmlformats.org/presentationml/2006/main">
  <p:tag name="TIMING" val="|0.7|0.5"/>
</p:tagLst>
</file>

<file path=ppt/tags/tag17.xml><?xml version="1.0" encoding="utf-8"?>
<p:tagLst xmlns:a="http://schemas.openxmlformats.org/drawingml/2006/main" xmlns:r="http://schemas.openxmlformats.org/officeDocument/2006/relationships" xmlns:p="http://schemas.openxmlformats.org/presentationml/2006/main">
  <p:tag name="TIMING" val="|0.7|0.5"/>
</p:tagLst>
</file>

<file path=ppt/tags/tag18.xml><?xml version="1.0" encoding="utf-8"?>
<p:tagLst xmlns:a="http://schemas.openxmlformats.org/drawingml/2006/main" xmlns:r="http://schemas.openxmlformats.org/officeDocument/2006/relationships" xmlns:p="http://schemas.openxmlformats.org/presentationml/2006/main">
  <p:tag name="TIMING" val="|0.7|0.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IMING" val="|0.7|0.5"/>
</p:tagLst>
</file>

<file path=ppt/tags/tag4.xml><?xml version="1.0" encoding="utf-8"?>
<p:tagLst xmlns:a="http://schemas.openxmlformats.org/drawingml/2006/main" xmlns:r="http://schemas.openxmlformats.org/officeDocument/2006/relationships" xmlns:p="http://schemas.openxmlformats.org/presentationml/2006/main">
  <p:tag name="TIMING" val="|0.7|0.5"/>
</p:tagLst>
</file>

<file path=ppt/tags/tag5.xml><?xml version="1.0" encoding="utf-8"?>
<p:tagLst xmlns:a="http://schemas.openxmlformats.org/drawingml/2006/main" xmlns:r="http://schemas.openxmlformats.org/officeDocument/2006/relationships" xmlns:p="http://schemas.openxmlformats.org/presentationml/2006/main">
  <p:tag name="TIMING" val="|0.7|0.5"/>
</p:tagLst>
</file>

<file path=ppt/tags/tag6.xml><?xml version="1.0" encoding="utf-8"?>
<p:tagLst xmlns:a="http://schemas.openxmlformats.org/drawingml/2006/main" xmlns:r="http://schemas.openxmlformats.org/officeDocument/2006/relationships" xmlns:p="http://schemas.openxmlformats.org/presentationml/2006/main">
  <p:tag name="TIMING" val="|0.7|0.5"/>
</p:tagLst>
</file>

<file path=ppt/tags/tag7.xml><?xml version="1.0" encoding="utf-8"?>
<p:tagLst xmlns:a="http://schemas.openxmlformats.org/drawingml/2006/main" xmlns:r="http://schemas.openxmlformats.org/officeDocument/2006/relationships" xmlns:p="http://schemas.openxmlformats.org/presentationml/2006/main">
  <p:tag name="TIMING" val="|0.7|0.5"/>
</p:tagLst>
</file>

<file path=ppt/tags/tag8.xml><?xml version="1.0" encoding="utf-8"?>
<p:tagLst xmlns:a="http://schemas.openxmlformats.org/drawingml/2006/main" xmlns:r="http://schemas.openxmlformats.org/officeDocument/2006/relationships" xmlns:p="http://schemas.openxmlformats.org/presentationml/2006/main">
  <p:tag name="TIMING" val="|0.7|0.5"/>
</p:tagLst>
</file>

<file path=ppt/tags/tag9.xml><?xml version="1.0" encoding="utf-8"?>
<p:tagLst xmlns:a="http://schemas.openxmlformats.org/drawingml/2006/main" xmlns:r="http://schemas.openxmlformats.org/officeDocument/2006/relationships" xmlns:p="http://schemas.openxmlformats.org/presentationml/2006/main">
  <p:tag name="TIMING" val="|0.7|0.5"/>
</p:tagLst>
</file>

<file path=ppt/theme/theme1.xml><?xml version="1.0" encoding="utf-8"?>
<a:theme xmlns:a="http://schemas.openxmlformats.org/drawingml/2006/main" name="1_Aangepast ontwerp">
  <a:themeElements>
    <a:clrScheme name="SBR wonen">
      <a:dk1>
        <a:sysClr val="windowText" lastClr="000000"/>
      </a:dk1>
      <a:lt1>
        <a:sysClr val="window" lastClr="FFFFFF"/>
      </a:lt1>
      <a:dk2>
        <a:srgbClr val="E0592A"/>
      </a:dk2>
      <a:lt2>
        <a:srgbClr val="009EB0"/>
      </a:lt2>
      <a:accent1>
        <a:srgbClr val="CD8263"/>
      </a:accent1>
      <a:accent2>
        <a:srgbClr val="46C5C8"/>
      </a:accent2>
      <a:accent3>
        <a:srgbClr val="469587"/>
      </a:accent3>
      <a:accent4>
        <a:srgbClr val="3D481C"/>
      </a:accent4>
      <a:accent5>
        <a:srgbClr val="A68D70"/>
      </a:accent5>
      <a:accent6>
        <a:srgbClr val="FDC1B2"/>
      </a:accent6>
      <a:hlink>
        <a:srgbClr val="A68D70"/>
      </a:hlink>
      <a:folHlink>
        <a:srgbClr val="AEA997"/>
      </a:folHlink>
    </a:clrScheme>
    <a:fontScheme name="SB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3931F50928D940B6A9046C7FAEA6C6" ma:contentTypeVersion="18" ma:contentTypeDescription="Een nieuw document maken." ma:contentTypeScope="" ma:versionID="d2e683ac31cd02a8a5171da24decb41d">
  <xsd:schema xmlns:xsd="http://www.w3.org/2001/XMLSchema" xmlns:xs="http://www.w3.org/2001/XMLSchema" xmlns:p="http://schemas.microsoft.com/office/2006/metadata/properties" xmlns:ns2="d4ff84c2-8ec3-4bb4-908f-4fcbc60fcea7" xmlns:ns3="ce247993-7ef5-4786-b202-467a9a94dcc2" targetNamespace="http://schemas.microsoft.com/office/2006/metadata/properties" ma:root="true" ma:fieldsID="397d467a8f940d514dd81d93c03a0b8b" ns2:_="" ns3:_="">
    <xsd:import namespace="d4ff84c2-8ec3-4bb4-908f-4fcbc60fcea7"/>
    <xsd:import namespace="ce247993-7ef5-4786-b202-467a9a94dc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f84c2-8ec3-4bb4-908f-4fcbc60fce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f9060641-ae12-4989-8979-a7e68ba4d0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247993-7ef5-4786-b202-467a9a94dcc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c954efad-7f18-4c22-b51b-4d5f22fa12e9}" ma:internalName="TaxCatchAll" ma:showField="CatchAllData" ma:web="ce247993-7ef5-4786-b202-467a9a94dc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e247993-7ef5-4786-b202-467a9a94dcc2">
      <UserInfo>
        <DisplayName>Sebastiaan Knipscheer</DisplayName>
        <AccountId>50</AccountId>
        <AccountType/>
      </UserInfo>
      <UserInfo>
        <DisplayName>Bas Groenveld</DisplayName>
        <AccountId>93</AccountId>
        <AccountType/>
      </UserInfo>
      <UserInfo>
        <DisplayName>Paul van Deurzen</DisplayName>
        <AccountId>111</AccountId>
        <AccountType/>
      </UserInfo>
      <UserInfo>
        <DisplayName>Khalil Yaqoob</DisplayName>
        <AccountId>160</AccountId>
        <AccountType/>
      </UserInfo>
      <UserInfo>
        <DisplayName>Abderrahim Skori</DisplayName>
        <AccountId>67</AccountId>
        <AccountType/>
      </UserInfo>
    </SharedWithUsers>
    <TaxCatchAll xmlns="ce247993-7ef5-4786-b202-467a9a94dcc2" xsi:nil="true"/>
    <lcf76f155ced4ddcb4097134ff3c332f xmlns="d4ff84c2-8ec3-4bb4-908f-4fcbc60fcea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9B598F-0DDA-4A16-B58F-CBAB37FA32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f84c2-8ec3-4bb4-908f-4fcbc60fcea7"/>
    <ds:schemaRef ds:uri="ce247993-7ef5-4786-b202-467a9a94dc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FFB068-EBAF-4BE1-ABA8-F03DF4434718}">
  <ds:schemaRefs>
    <ds:schemaRef ds:uri="http://purl.org/dc/dcmitype/"/>
    <ds:schemaRef ds:uri="d4ff84c2-8ec3-4bb4-908f-4fcbc60fcea7"/>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 ds:uri="ce247993-7ef5-4786-b202-467a9a94dcc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E03EDE1-C404-4EC0-A15A-25C68AD470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1613</Words>
  <Application>Microsoft Office PowerPoint</Application>
  <PresentationFormat>Diavoorstelling (16:9)</PresentationFormat>
  <Paragraphs>277</Paragraphs>
  <Slides>19</Slides>
  <Notes>8</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19</vt:i4>
      </vt:variant>
    </vt:vector>
  </HeadingPairs>
  <TitlesOfParts>
    <vt:vector size="26" baseType="lpstr">
      <vt:lpstr>Arial</vt:lpstr>
      <vt:lpstr>Calibri</vt:lpstr>
      <vt:lpstr>Symbol</vt:lpstr>
      <vt:lpstr>Verdana</vt:lpstr>
      <vt:lpstr>Wingdings</vt:lpstr>
      <vt:lpstr>1_Aangepast ontwerp</vt:lpstr>
      <vt:lpstr>think-cell Slide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SBR-wonen</dc:title>
  <dc:creator>Caroline Beerman</dc:creator>
  <cp:lastModifiedBy>Ivar Kramer</cp:lastModifiedBy>
  <cp:revision>16</cp:revision>
  <cp:lastPrinted>2019-06-18T15:13:25Z</cp:lastPrinted>
  <dcterms:modified xsi:type="dcterms:W3CDTF">2023-03-21T08:04:51Z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0x010100B73931F50928D940B6A9046C7FAEA6C6</vt:lpwstr>
  </property>
  <property fmtid="{D5CDD505-2E9C-101B-9397-08002B2CF9AE}" pid="3" name="Order">
    <vt:r8>3200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ediaServiceImageTags">
    <vt:lpwstr/>
  </property>
</Properties>
</file>